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916F"/>
    <a:srgbClr val="9C7E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102" d="100"/>
          <a:sy n="102" d="100"/>
        </p:scale>
        <p:origin x="14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5E2C2-676D-141E-9DF6-900B024767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FF95C1DE-A394-BBDE-A14A-18A7115813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0BA4029C-9508-D9D9-6F98-303DF968C6CB}"/>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B12815F2-CBE0-22A2-1A8F-847F0198741A}"/>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B5FAC968-5177-9015-D7C0-C1A65DEA5768}"/>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250572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1F87-8FCD-41DB-DC6C-8E00BDA30D7D}"/>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B0BBB703-6B96-AFDE-505E-DF319FE44E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5A9D4C03-DFEA-FAC6-7AD5-D66150A7F1B9}"/>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294CE98D-9978-83AC-1C23-AFE6601DAB6F}"/>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E15D8DCF-D91C-D577-0A3C-466587D09037}"/>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1462832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0A6B-9C4E-AE2D-CC7C-57C74FB8BA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53B27397-BC05-DF93-89CB-6625C6CFE2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79F64F-7F4D-F096-81B7-2B2E5D2DCF25}"/>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575582C4-EFED-ED85-EFB7-A534FDAFABF9}"/>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6D1E30CD-1B84-6D9C-B3A9-42C06353F539}"/>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2562019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8B20-7310-C648-16BF-967C51917C44}"/>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69DE9BED-8718-E731-C4DC-DCF5B96994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5C12AC33-21DD-F284-5C68-29C97B0D1F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B0A6260B-413C-1E61-9861-7B494C8D41AE}"/>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6" name="Footer Placeholder 5">
            <a:extLst>
              <a:ext uri="{FF2B5EF4-FFF2-40B4-BE49-F238E27FC236}">
                <a16:creationId xmlns:a16="http://schemas.microsoft.com/office/drawing/2014/main" id="{F43765DA-8CA7-0A5D-9EC7-712BA320BBEC}"/>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BCD3AB8-8A05-2C97-7620-87C1C8410923}"/>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1937977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4FAA-E3B6-97B0-325C-67A2AC0EBBD8}"/>
              </a:ext>
            </a:extLst>
          </p:cNvPr>
          <p:cNvSpPr>
            <a:spLocks noGrp="1"/>
          </p:cNvSpPr>
          <p:nvPr>
            <p:ph type="title"/>
          </p:nvPr>
        </p:nvSpPr>
        <p:spPr>
          <a:xfrm>
            <a:off x="839788" y="365125"/>
            <a:ext cx="10515600" cy="1325563"/>
          </a:xfrm>
        </p:spPr>
        <p:txBody>
          <a:bodyPr/>
          <a:lstStyle/>
          <a:p>
            <a:r>
              <a:rPr lang="en-US"/>
              <a:t>Click to edit Master title style</a:t>
            </a:r>
            <a:endParaRPr lang="pt-BR"/>
          </a:p>
        </p:txBody>
      </p:sp>
      <p:sp>
        <p:nvSpPr>
          <p:cNvPr id="3" name="Text Placeholder 2">
            <a:extLst>
              <a:ext uri="{FF2B5EF4-FFF2-40B4-BE49-F238E27FC236}">
                <a16:creationId xmlns:a16="http://schemas.microsoft.com/office/drawing/2014/main" id="{00425E51-3F64-23DF-72D8-271BCA0DC3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4E8BE4-891F-3122-C180-019D35A90A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9B7E8DCC-D726-84A8-789B-E943CA847A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20FCB5-0708-0E39-6AA0-758B4BE26D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8A24407B-A379-1953-2AE2-929F398206C6}"/>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8" name="Footer Placeholder 7">
            <a:extLst>
              <a:ext uri="{FF2B5EF4-FFF2-40B4-BE49-F238E27FC236}">
                <a16:creationId xmlns:a16="http://schemas.microsoft.com/office/drawing/2014/main" id="{B37B36C6-352A-A9F5-AAF4-993D1DAFADCB}"/>
              </a:ext>
            </a:extLst>
          </p:cNvPr>
          <p:cNvSpPr>
            <a:spLocks noGrp="1"/>
          </p:cNvSpPr>
          <p:nvPr>
            <p:ph type="ftr" sz="quarter" idx="11"/>
          </p:nvPr>
        </p:nvSpPr>
        <p:spPr/>
        <p:txBody>
          <a:bodyPr/>
          <a:lstStyle/>
          <a:p>
            <a:endParaRPr lang="pt-BR"/>
          </a:p>
        </p:txBody>
      </p:sp>
      <p:sp>
        <p:nvSpPr>
          <p:cNvPr id="9" name="Slide Number Placeholder 8">
            <a:extLst>
              <a:ext uri="{FF2B5EF4-FFF2-40B4-BE49-F238E27FC236}">
                <a16:creationId xmlns:a16="http://schemas.microsoft.com/office/drawing/2014/main" id="{736A5E66-F24A-E657-E7A4-27E46635678A}"/>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59044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BDC24-CEDB-C184-61D7-A272687E531E}"/>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C453F823-2968-C8D9-A6E2-6F583B0D42F9}"/>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4" name="Footer Placeholder 3">
            <a:extLst>
              <a:ext uri="{FF2B5EF4-FFF2-40B4-BE49-F238E27FC236}">
                <a16:creationId xmlns:a16="http://schemas.microsoft.com/office/drawing/2014/main" id="{29A727F3-32B0-2538-026D-1C9BB9A89AC2}"/>
              </a:ext>
            </a:extLst>
          </p:cNvPr>
          <p:cNvSpPr>
            <a:spLocks noGrp="1"/>
          </p:cNvSpPr>
          <p:nvPr>
            <p:ph type="ftr" sz="quarter" idx="11"/>
          </p:nvPr>
        </p:nvSpPr>
        <p:spPr/>
        <p:txBody>
          <a:bodyPr/>
          <a:lstStyle/>
          <a:p>
            <a:endParaRPr lang="pt-BR"/>
          </a:p>
        </p:txBody>
      </p:sp>
      <p:sp>
        <p:nvSpPr>
          <p:cNvPr id="5" name="Slide Number Placeholder 4">
            <a:extLst>
              <a:ext uri="{FF2B5EF4-FFF2-40B4-BE49-F238E27FC236}">
                <a16:creationId xmlns:a16="http://schemas.microsoft.com/office/drawing/2014/main" id="{7E9DE759-02B7-C4DD-90F9-3188CDA24E0A}"/>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2226381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DC1743-C9DD-334E-3F50-450D786A24A1}"/>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3" name="Footer Placeholder 2">
            <a:extLst>
              <a:ext uri="{FF2B5EF4-FFF2-40B4-BE49-F238E27FC236}">
                <a16:creationId xmlns:a16="http://schemas.microsoft.com/office/drawing/2014/main" id="{F97CFFDA-24AA-5C76-D62A-FB0326F65970}"/>
              </a:ext>
            </a:extLst>
          </p:cNvPr>
          <p:cNvSpPr>
            <a:spLocks noGrp="1"/>
          </p:cNvSpPr>
          <p:nvPr>
            <p:ph type="ftr" sz="quarter" idx="11"/>
          </p:nvPr>
        </p:nvSpPr>
        <p:spPr/>
        <p:txBody>
          <a:bodyPr/>
          <a:lstStyle/>
          <a:p>
            <a:endParaRPr lang="pt-BR"/>
          </a:p>
        </p:txBody>
      </p:sp>
      <p:sp>
        <p:nvSpPr>
          <p:cNvPr id="4" name="Slide Number Placeholder 3">
            <a:extLst>
              <a:ext uri="{FF2B5EF4-FFF2-40B4-BE49-F238E27FC236}">
                <a16:creationId xmlns:a16="http://schemas.microsoft.com/office/drawing/2014/main" id="{FBF6293E-8005-AEDA-6E57-CC1C08EC3522}"/>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374063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9AD6-9D87-2799-4C73-23E54E2EE9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27897FD0-51E4-82DD-D5E4-9A3D92486B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27CD3D5C-C78E-43D8-5BA2-B2C01C900D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0E8C5B-1304-821D-A3BE-4B9169895B7D}"/>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6" name="Footer Placeholder 5">
            <a:extLst>
              <a:ext uri="{FF2B5EF4-FFF2-40B4-BE49-F238E27FC236}">
                <a16:creationId xmlns:a16="http://schemas.microsoft.com/office/drawing/2014/main" id="{07C642E5-3D34-ADE6-766A-B19E9877103D}"/>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B1CFE504-680F-42AD-C628-609CE96EA0C2}"/>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425030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D410-AE50-9773-9E38-8AAB29D105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0493C2AC-13A3-0C35-4406-3B50ED4427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46D1385A-19A8-0EB1-80E6-36F02E9282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5DF50A-2E9A-4E2B-34C4-D3D3BDAE7BD1}"/>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6" name="Footer Placeholder 5">
            <a:extLst>
              <a:ext uri="{FF2B5EF4-FFF2-40B4-BE49-F238E27FC236}">
                <a16:creationId xmlns:a16="http://schemas.microsoft.com/office/drawing/2014/main" id="{99B94ECC-7233-F062-A9D5-46101EEB7054}"/>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AF8CC8B0-B473-6640-A12F-DF9794D2E0BD}"/>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2389574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41FD-C44B-F588-54C0-EB51D844FE69}"/>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A5B73F3E-955C-E57B-678C-920C70370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5858E46-BB55-961B-A178-09705288FA6E}"/>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801856B6-4376-6ACE-9227-F63B6459ACC9}"/>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0664DA2C-8BD6-EB21-A751-771E56F2CCC3}"/>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3877006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F01DE-E8A8-4EA3-D26E-B6AD495B55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D9A0B647-CAD1-DF80-3A8A-48550B1A48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20EB996C-FC5A-6443-F2F2-D222FA1ABEF1}"/>
              </a:ext>
            </a:extLst>
          </p:cNvPr>
          <p:cNvSpPr>
            <a:spLocks noGrp="1"/>
          </p:cNvSpPr>
          <p:nvPr>
            <p:ph type="dt" sz="half" idx="10"/>
          </p:nvPr>
        </p:nvSpPr>
        <p:spPr/>
        <p:txBody>
          <a:body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B2811220-3057-83E7-3657-C242B57C4CCC}"/>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EA29C606-985B-1EE9-C557-2415CD7087F3}"/>
              </a:ext>
            </a:extLst>
          </p:cNvPr>
          <p:cNvSpPr>
            <a:spLocks noGrp="1"/>
          </p:cNvSpPr>
          <p:nvPr>
            <p:ph type="sldNum" sz="quarter" idx="12"/>
          </p:nvPr>
        </p:nvSpPr>
        <p:spPr/>
        <p:txBody>
          <a:bodyPr/>
          <a:lstStyle/>
          <a:p>
            <a:fld id="{DA3D166B-103A-4CC4-B55F-12A5854E9282}" type="slidenum">
              <a:rPr lang="pt-BR" smtClean="0"/>
              <a:t>‹#›</a:t>
            </a:fld>
            <a:endParaRPr lang="pt-BR"/>
          </a:p>
        </p:txBody>
      </p:sp>
    </p:spTree>
    <p:extLst>
      <p:ext uri="{BB962C8B-B14F-4D97-AF65-F5344CB8AC3E}">
        <p14:creationId xmlns:p14="http://schemas.microsoft.com/office/powerpoint/2010/main" val="3226454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E88FA-BA12-7355-8361-4BAA7A92AB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a:extLst>
              <a:ext uri="{FF2B5EF4-FFF2-40B4-BE49-F238E27FC236}">
                <a16:creationId xmlns:a16="http://schemas.microsoft.com/office/drawing/2014/main" id="{8B3C2AA1-A4DA-2BFC-B83E-E8CFA23D56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B2F3BAD1-6390-5914-640F-70CC3C2BEB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07CE2F-A485-4210-9F53-1E96150FE6EF}" type="datetimeFigureOut">
              <a:rPr lang="pt-BR" smtClean="0"/>
              <a:t>23/10/2024</a:t>
            </a:fld>
            <a:endParaRPr lang="pt-BR"/>
          </a:p>
        </p:txBody>
      </p:sp>
      <p:sp>
        <p:nvSpPr>
          <p:cNvPr id="5" name="Footer Placeholder 4">
            <a:extLst>
              <a:ext uri="{FF2B5EF4-FFF2-40B4-BE49-F238E27FC236}">
                <a16:creationId xmlns:a16="http://schemas.microsoft.com/office/drawing/2014/main" id="{B6C0F73E-45D3-254B-3A64-EBB00178C2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Slide Number Placeholder 5">
            <a:extLst>
              <a:ext uri="{FF2B5EF4-FFF2-40B4-BE49-F238E27FC236}">
                <a16:creationId xmlns:a16="http://schemas.microsoft.com/office/drawing/2014/main" id="{D87D8C0F-ACC5-DAFA-A354-41C2C227F4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3D166B-103A-4CC4-B55F-12A5854E9282}" type="slidenum">
              <a:rPr lang="pt-BR" smtClean="0"/>
              <a:t>‹#›</a:t>
            </a:fld>
            <a:endParaRPr lang="pt-BR"/>
          </a:p>
        </p:txBody>
      </p:sp>
    </p:spTree>
    <p:extLst>
      <p:ext uri="{BB962C8B-B14F-4D97-AF65-F5344CB8AC3E}">
        <p14:creationId xmlns:p14="http://schemas.microsoft.com/office/powerpoint/2010/main" val="4085653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4.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3000" t="-39000" r="33000" b="-39000"/>
          </a:stretch>
        </a:blipFill>
        <a:effectLst/>
      </p:bgPr>
    </p:bg>
    <p:spTree>
      <p:nvGrpSpPr>
        <p:cNvPr id="1" name=""/>
        <p:cNvGrpSpPr/>
        <p:nvPr/>
      </p:nvGrpSpPr>
      <p:grpSpPr>
        <a:xfrm>
          <a:off x="0" y="0"/>
          <a:ext cx="0" cy="0"/>
          <a:chOff x="0" y="0"/>
          <a:chExt cx="0" cy="0"/>
        </a:xfrm>
      </p:grpSpPr>
      <p:pic>
        <p:nvPicPr>
          <p:cNvPr id="6" name="Picture 5" descr="A black background with a black square&#10;&#10;Description automatically generated with medium confidence">
            <a:extLst>
              <a:ext uri="{FF2B5EF4-FFF2-40B4-BE49-F238E27FC236}">
                <a16:creationId xmlns:a16="http://schemas.microsoft.com/office/drawing/2014/main" id="{668419CC-B95D-2485-7055-5D00EAB0423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577526" y="2639505"/>
            <a:ext cx="5975530" cy="761214"/>
          </a:xfrm>
          <a:prstGeom prst="rect">
            <a:avLst/>
          </a:prstGeom>
        </p:spPr>
      </p:pic>
      <p:pic>
        <p:nvPicPr>
          <p:cNvPr id="8" name="Picture 7" descr="A black and gold logo&#10;&#10;Description automatically generated">
            <a:extLst>
              <a:ext uri="{FF2B5EF4-FFF2-40B4-BE49-F238E27FC236}">
                <a16:creationId xmlns:a16="http://schemas.microsoft.com/office/drawing/2014/main" id="{57876A21-C1A9-23BA-BCBE-D6293865860F}"/>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53406"/>
          <a:stretch/>
        </p:blipFill>
        <p:spPr>
          <a:xfrm>
            <a:off x="7146299" y="3457282"/>
            <a:ext cx="2895606" cy="761214"/>
          </a:xfrm>
          <a:prstGeom prst="rect">
            <a:avLst/>
          </a:prstGeom>
        </p:spPr>
      </p:pic>
    </p:spTree>
    <p:extLst>
      <p:ext uri="{BB962C8B-B14F-4D97-AF65-F5344CB8AC3E}">
        <p14:creationId xmlns:p14="http://schemas.microsoft.com/office/powerpoint/2010/main" val="65202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B3DB333-E141-469B-09BE-EAAF1BA5E299}"/>
              </a:ext>
            </a:extLst>
          </p:cNvPr>
          <p:cNvSpPr txBox="1"/>
          <p:nvPr/>
        </p:nvSpPr>
        <p:spPr>
          <a:xfrm>
            <a:off x="775355" y="1569397"/>
            <a:ext cx="10480249" cy="2863476"/>
          </a:xfrm>
          <a:prstGeom prst="rect">
            <a:avLst/>
          </a:prstGeom>
          <a:noFill/>
        </p:spPr>
        <p:txBody>
          <a:bodyPr wrap="square">
            <a:spAutoFit/>
          </a:bodyPr>
          <a:lstStyle/>
          <a:p>
            <a:pPr marL="285750" indent="-285750" algn="just">
              <a:lnSpc>
                <a:spcPct val="107000"/>
              </a:lnSpc>
              <a:spcAft>
                <a:spcPts val="800"/>
              </a:spcAft>
              <a:buFont typeface="Wingdings" panose="05000000000000000000" pitchFamily="2" charset="2"/>
              <a:buChar char="v"/>
            </a:pPr>
            <a:r>
              <a:rPr lang="pt-BR" sz="18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Este </a:t>
            </a:r>
            <a:r>
              <a:rPr lang="pt-BR" sz="18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código de conduta</a:t>
            </a:r>
            <a:r>
              <a:rPr lang="pt-BR" sz="18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 foi elaborado para orientar nossas ações diárias, promovendo um ambiente de trabalho baseado na ética, no respeito mútuo e na transparência;</a:t>
            </a:r>
          </a:p>
          <a:p>
            <a:pPr marL="285750" indent="-285750" algn="just">
              <a:lnSpc>
                <a:spcPct val="107000"/>
              </a:lnSpc>
              <a:spcAft>
                <a:spcPts val="800"/>
              </a:spcAft>
              <a:buFont typeface="Wingdings" panose="05000000000000000000" pitchFamily="2" charset="2"/>
              <a:buChar char="v"/>
            </a:pPr>
            <a:endParaRPr lang="pt-BR" kern="100" dirty="0">
              <a:solidFill>
                <a:schemeClr val="bg1"/>
              </a:solidFill>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r>
              <a:rPr lang="pt-BR" sz="18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Os princípios aqui delineados são essenciais para assegurar que todos os membros da nossa equipe e parceiros se sintam apoiados e respeitados;</a:t>
            </a:r>
            <a:endParaRPr lang="pt-BR" sz="18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endParaRPr lang="pt-BR" kern="100" dirty="0">
              <a:solidFill>
                <a:schemeClr val="bg1"/>
              </a:solidFill>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r>
              <a:rPr lang="pt-BR" sz="18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Ao seguir este código, não apenas estaremos cumprindo com nossas obrigações legais e éticas, mas também contribuindo para um ambiente colaborativo e harmonioso, onde todos possam prosperar. </a:t>
            </a:r>
            <a:endParaRPr lang="pt-BR" sz="16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p:txBody>
      </p:sp>
      <p:pic>
        <p:nvPicPr>
          <p:cNvPr id="9" name="Picture 8" descr="A white text on a black background&#10;&#10;Description automatically generated">
            <a:extLst>
              <a:ext uri="{FF2B5EF4-FFF2-40B4-BE49-F238E27FC236}">
                <a16:creationId xmlns:a16="http://schemas.microsoft.com/office/drawing/2014/main" id="{98139CDB-3E8D-1B7D-6846-B19B5FB678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698" y="370788"/>
            <a:ext cx="2187487" cy="571892"/>
          </a:xfrm>
          <a:prstGeom prst="rect">
            <a:avLst/>
          </a:prstGeom>
        </p:spPr>
      </p:pic>
    </p:spTree>
    <p:extLst>
      <p:ext uri="{BB962C8B-B14F-4D97-AF65-F5344CB8AC3E}">
        <p14:creationId xmlns:p14="http://schemas.microsoft.com/office/powerpoint/2010/main" val="2854090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A481ED-47B0-84DC-6048-DF883FD68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488" y="461569"/>
            <a:ext cx="6648450" cy="523875"/>
          </a:xfrm>
          <a:prstGeom prst="rect">
            <a:avLst/>
          </a:prstGeom>
        </p:spPr>
      </p:pic>
      <p:graphicFrame>
        <p:nvGraphicFramePr>
          <p:cNvPr id="11" name="Table 10">
            <a:extLst>
              <a:ext uri="{FF2B5EF4-FFF2-40B4-BE49-F238E27FC236}">
                <a16:creationId xmlns:a16="http://schemas.microsoft.com/office/drawing/2014/main" id="{E83730FC-F09E-DB28-54C0-773F7750014A}"/>
              </a:ext>
            </a:extLst>
          </p:cNvPr>
          <p:cNvGraphicFramePr>
            <a:graphicFrameLocks noGrp="1"/>
          </p:cNvGraphicFramePr>
          <p:nvPr>
            <p:extLst>
              <p:ext uri="{D42A27DB-BD31-4B8C-83A1-F6EECF244321}">
                <p14:modId xmlns:p14="http://schemas.microsoft.com/office/powerpoint/2010/main" val="3566211108"/>
              </p:ext>
            </p:extLst>
          </p:nvPr>
        </p:nvGraphicFramePr>
        <p:xfrm>
          <a:off x="490488" y="1372908"/>
          <a:ext cx="9435937" cy="4298385"/>
        </p:xfrm>
        <a:graphic>
          <a:graphicData uri="http://schemas.openxmlformats.org/drawingml/2006/table">
            <a:tbl>
              <a:tblPr firstRow="1" firstCol="1" bandRow="1">
                <a:tableStyleId>{5C22544A-7EE6-4342-B048-85BDC9FD1C3A}</a:tableStyleId>
              </a:tblPr>
              <a:tblGrid>
                <a:gridCol w="668979">
                  <a:extLst>
                    <a:ext uri="{9D8B030D-6E8A-4147-A177-3AD203B41FA5}">
                      <a16:colId xmlns:a16="http://schemas.microsoft.com/office/drawing/2014/main" val="643735243"/>
                    </a:ext>
                  </a:extLst>
                </a:gridCol>
                <a:gridCol w="8766958">
                  <a:extLst>
                    <a:ext uri="{9D8B030D-6E8A-4147-A177-3AD203B41FA5}">
                      <a16:colId xmlns:a16="http://schemas.microsoft.com/office/drawing/2014/main" val="896454129"/>
                    </a:ext>
                  </a:extLst>
                </a:gridCol>
              </a:tblGrid>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1</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dirty="0">
                          <a:solidFill>
                            <a:schemeClr val="bg1"/>
                          </a:solidFill>
                          <a:effectLst/>
                          <a:latin typeface="Aptos Narrow" panose="020B0004020202020204" pitchFamily="34" charset="0"/>
                        </a:rPr>
                        <a:t>PRINCÍPIOS ÉTICOS FUNDAMENTAIS</a:t>
                      </a:r>
                      <a:endParaRPr lang="pt-BR" sz="14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8445760"/>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2</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CONDUTA PROFISSIONAL</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21416460"/>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a:solidFill>
                            <a:schemeClr val="bg1"/>
                          </a:solidFill>
                          <a:effectLst/>
                          <a:latin typeface="Aptos Narrow" panose="020B0004020202020204" pitchFamily="34" charset="0"/>
                        </a:rPr>
                        <a:t>2.1 - Das relações humanas</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7124689"/>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dirty="0">
                          <a:solidFill>
                            <a:schemeClr val="bg1"/>
                          </a:solidFill>
                          <a:effectLst/>
                          <a:latin typeface="Aptos Narrow" panose="020B0004020202020204" pitchFamily="34" charset="0"/>
                        </a:rPr>
                        <a:t>2.2 - Dos deveres e responsabilidades de todos</a:t>
                      </a:r>
                      <a:endParaRPr lang="pt-BR" sz="1400"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6016306"/>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a:solidFill>
                            <a:schemeClr val="bg1"/>
                          </a:solidFill>
                          <a:effectLst/>
                          <a:latin typeface="Aptos Narrow" panose="020B0004020202020204" pitchFamily="34" charset="0"/>
                        </a:rPr>
                        <a:t>2.3 - Da apresentação profissional</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8376942"/>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3</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COMPROMISSOS COM A EXCELÊNCIA PROFISSIONAL </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1037100"/>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a:solidFill>
                            <a:schemeClr val="bg1"/>
                          </a:solidFill>
                          <a:effectLst/>
                          <a:latin typeface="Aptos Narrow" panose="020B0004020202020204" pitchFamily="34" charset="0"/>
                        </a:rPr>
                        <a:t>3.1 - Responsabilidade com o cliente na prática jurídica</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484775"/>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kern="100">
                          <a:solidFill>
                            <a:schemeClr val="bg1"/>
                          </a:solidFill>
                          <a:effectLst/>
                          <a:latin typeface="Aptos Narrow" panose="020B0004020202020204" pitchFamily="34" charset="0"/>
                        </a:rPr>
                        <a:t>3.2 – Conflito de interesses</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95924896"/>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4</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just">
                        <a:lnSpc>
                          <a:spcPct val="150000"/>
                        </a:lnSpc>
                        <a:spcAft>
                          <a:spcPts val="800"/>
                        </a:spcAft>
                      </a:pPr>
                      <a:r>
                        <a:rPr lang="pt-BR" sz="1600" b="1" kern="100" dirty="0">
                          <a:solidFill>
                            <a:schemeClr val="bg1"/>
                          </a:solidFill>
                          <a:effectLst/>
                          <a:latin typeface="Aptos Narrow" panose="020B0004020202020204" pitchFamily="34" charset="0"/>
                        </a:rPr>
                        <a:t>PROTEÇÃO DE DADOS, MÍDIAS SOCIAIS E O RELACIONAMENTO COM A IMPRENSA</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2218006"/>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USO DE BENS E RECURSOS DO ESCRITÓRIO</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79999352"/>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CANAL DE DENÚNCIAS</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2810884"/>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REVISÃO E ATUALIZAÇÃO DO CÓDIGO DE CONDUTA</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8972917"/>
                  </a:ext>
                </a:extLst>
              </a:tr>
              <a:tr h="215900">
                <a:tc>
                  <a:txBody>
                    <a:bodyPr/>
                    <a:lstStyle/>
                    <a:p>
                      <a:pPr algn="r">
                        <a:lnSpc>
                          <a:spcPct val="150000"/>
                        </a:lnSpc>
                        <a:spcAft>
                          <a:spcPts val="800"/>
                        </a:spcAft>
                      </a:pPr>
                      <a:r>
                        <a:rPr lang="pt-BR" sz="1600" kern="100">
                          <a:solidFill>
                            <a:schemeClr val="bg1"/>
                          </a:solidFill>
                          <a:effectLst/>
                          <a:latin typeface="Aptos Narrow" panose="020B0004020202020204" pitchFamily="34" charset="0"/>
                        </a:rPr>
                        <a:t> </a:t>
                      </a:r>
                      <a:endParaRPr lang="pt-BR" sz="1400" kern="10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50000"/>
                        </a:lnSpc>
                        <a:spcAft>
                          <a:spcPts val="800"/>
                        </a:spcAft>
                      </a:pPr>
                      <a:r>
                        <a:rPr lang="pt-BR" sz="1600" b="1" kern="100" dirty="0">
                          <a:solidFill>
                            <a:schemeClr val="bg1"/>
                          </a:solidFill>
                          <a:effectLst/>
                          <a:latin typeface="Aptos Narrow" panose="020B0004020202020204" pitchFamily="34" charset="0"/>
                        </a:rPr>
                        <a:t>TERMO DE CIÊNCIA E COMPROMETIMENTO</a:t>
                      </a:r>
                      <a:endParaRPr lang="pt-BR" sz="14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0704586"/>
                  </a:ext>
                </a:extLst>
              </a:tr>
            </a:tbl>
          </a:graphicData>
        </a:graphic>
      </p:graphicFrame>
    </p:spTree>
    <p:extLst>
      <p:ext uri="{BB962C8B-B14F-4D97-AF65-F5344CB8AC3E}">
        <p14:creationId xmlns:p14="http://schemas.microsoft.com/office/powerpoint/2010/main" val="3725223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3F27E78E-2114-BDA1-705C-C1C94026E05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E9E5FF-43A5-FDDA-1AC8-FE92A9F5A052}"/>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Picture 2">
            <a:extLst>
              <a:ext uri="{FF2B5EF4-FFF2-40B4-BE49-F238E27FC236}">
                <a16:creationId xmlns:a16="http://schemas.microsoft.com/office/drawing/2014/main" id="{BFCB5E5B-D8B7-7FAC-6AB9-9B6962B4A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54" y="582105"/>
            <a:ext cx="6181725" cy="352425"/>
          </a:xfrm>
          <a:prstGeom prst="rect">
            <a:avLst/>
          </a:prstGeom>
        </p:spPr>
      </p:pic>
      <p:sp>
        <p:nvSpPr>
          <p:cNvPr id="9" name="TextBox 8">
            <a:extLst>
              <a:ext uri="{FF2B5EF4-FFF2-40B4-BE49-F238E27FC236}">
                <a16:creationId xmlns:a16="http://schemas.microsoft.com/office/drawing/2014/main" id="{E0364202-D566-67BA-C3FF-9FC4522220B0}"/>
              </a:ext>
            </a:extLst>
          </p:cNvPr>
          <p:cNvSpPr txBox="1"/>
          <p:nvPr/>
        </p:nvSpPr>
        <p:spPr>
          <a:xfrm>
            <a:off x="1030271" y="2042753"/>
            <a:ext cx="10121638" cy="2786276"/>
          </a:xfrm>
          <a:prstGeom prst="rect">
            <a:avLst/>
          </a:prstGeom>
          <a:noFill/>
        </p:spPr>
        <p:txBody>
          <a:bodyPr wrap="square">
            <a:spAutoFit/>
          </a:bodyPr>
          <a:lstStyle/>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Integridade</a:t>
            </a:r>
            <a:r>
              <a:rPr lang="pt-BR" sz="1800" kern="100" dirty="0">
                <a:effectLst/>
                <a:latin typeface="Aptos Narrow" panose="020B0004020202020204" pitchFamily="34" charset="0"/>
                <a:ea typeface="Aptos" panose="020B0004020202020204" pitchFamily="34" charset="0"/>
                <a:cs typeface="Arial" panose="020B0604020202020204" pitchFamily="34" charset="0"/>
              </a:rPr>
              <a:t> </a:t>
            </a:r>
          </a:p>
          <a:p>
            <a:pPr lvl="0" algn="just">
              <a:lnSpc>
                <a:spcPct val="107000"/>
              </a:lnSpc>
            </a:pPr>
            <a:r>
              <a:rPr lang="pt-BR" sz="1800" kern="100" dirty="0">
                <a:effectLst/>
                <a:latin typeface="Aptos Narrow" panose="020B0004020202020204" pitchFamily="34" charset="0"/>
                <a:ea typeface="Aptos" panose="020B0004020202020204" pitchFamily="34" charset="0"/>
                <a:cs typeface="Arial" panose="020B0604020202020204" pitchFamily="34" charset="0"/>
              </a:rPr>
              <a:t>Atuar com respeito, dignidade, honestidade e boa-fé em todas as suas tratativas, zelando pelo caráter essencial e indispensável da advocacia;</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Respeito</a:t>
            </a:r>
            <a:r>
              <a:rPr lang="pt-BR" sz="1800" kern="100" dirty="0">
                <a:effectLst/>
                <a:latin typeface="Aptos Narrow" panose="020B0004020202020204" pitchFamily="34" charset="0"/>
                <a:ea typeface="Aptos" panose="020B0004020202020204" pitchFamily="34" charset="0"/>
                <a:cs typeface="Arial" panose="020B0604020202020204" pitchFamily="34" charset="0"/>
              </a:rPr>
              <a:t> </a:t>
            </a:r>
          </a:p>
          <a:p>
            <a:pPr lvl="0" algn="just">
              <a:lnSpc>
                <a:spcPct val="107000"/>
              </a:lnSpc>
            </a:pPr>
            <a:r>
              <a:rPr lang="pt-BR" sz="1800" kern="100" dirty="0">
                <a:effectLst/>
                <a:latin typeface="Aptos Narrow" panose="020B0004020202020204" pitchFamily="34" charset="0"/>
                <a:ea typeface="Aptos" panose="020B0004020202020204" pitchFamily="34" charset="0"/>
                <a:cs typeface="Arial" panose="020B0604020202020204" pitchFamily="34" charset="0"/>
              </a:rPr>
              <a:t>Tratar a todos os colegas, clientes, autoridades ou funcionários público com respeito e discrição; </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Confidencialidade</a:t>
            </a:r>
            <a:r>
              <a:rPr lang="pt-BR" sz="1800" kern="100" dirty="0">
                <a:effectLst/>
                <a:latin typeface="Aptos Narrow" panose="020B0004020202020204" pitchFamily="34" charset="0"/>
                <a:ea typeface="Aptos" panose="020B0004020202020204" pitchFamily="34" charset="0"/>
                <a:cs typeface="Arial" panose="020B0604020202020204" pitchFamily="34" charset="0"/>
              </a:rPr>
              <a:t> </a:t>
            </a:r>
          </a:p>
          <a:p>
            <a:pPr lvl="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Arial" panose="020B0604020202020204" pitchFamily="34" charset="0"/>
              </a:rPr>
              <a:t>Manter o sigilo profissional e a lealdade ao cliente.</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1626CB71-AA2F-3104-83AE-80D33D1BD9FA}"/>
              </a:ext>
            </a:extLst>
          </p:cNvPr>
          <p:cNvPicPr>
            <a:picLocks noChangeAspect="1"/>
          </p:cNvPicPr>
          <p:nvPr/>
        </p:nvPicPr>
        <p:blipFill>
          <a:blip r:embed="rId4"/>
          <a:stretch>
            <a:fillRect/>
          </a:stretch>
        </p:blipFill>
        <p:spPr>
          <a:xfrm>
            <a:off x="211514" y="671061"/>
            <a:ext cx="752769" cy="263469"/>
          </a:xfrm>
          <a:prstGeom prst="rect">
            <a:avLst/>
          </a:prstGeom>
        </p:spPr>
      </p:pic>
    </p:spTree>
    <p:extLst>
      <p:ext uri="{BB962C8B-B14F-4D97-AF65-F5344CB8AC3E}">
        <p14:creationId xmlns:p14="http://schemas.microsoft.com/office/powerpoint/2010/main" val="1497659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C7D36995-8235-5F63-9F29-CEE03C8230E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77A4FEE-B290-1BB5-2EB3-2547E55950BA}"/>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6A3C371C-EDFF-D437-0B4C-6BF83E5B3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354E110E-81BB-FCF3-69FF-0852A8AF2733}"/>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Picture 10">
            <a:extLst>
              <a:ext uri="{FF2B5EF4-FFF2-40B4-BE49-F238E27FC236}">
                <a16:creationId xmlns:a16="http://schemas.microsoft.com/office/drawing/2014/main" id="{8B36A15A-0F7D-AAF2-CE92-23109B4E9A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761" y="1253763"/>
            <a:ext cx="4295775" cy="352425"/>
          </a:xfrm>
          <a:prstGeom prst="rect">
            <a:avLst/>
          </a:prstGeom>
        </p:spPr>
      </p:pic>
      <p:sp>
        <p:nvSpPr>
          <p:cNvPr id="13" name="TextBox 12">
            <a:extLst>
              <a:ext uri="{FF2B5EF4-FFF2-40B4-BE49-F238E27FC236}">
                <a16:creationId xmlns:a16="http://schemas.microsoft.com/office/drawing/2014/main" id="{3564B604-EB3F-E338-4CE0-6A11A4B097C0}"/>
              </a:ext>
            </a:extLst>
          </p:cNvPr>
          <p:cNvSpPr txBox="1"/>
          <p:nvPr/>
        </p:nvSpPr>
        <p:spPr>
          <a:xfrm>
            <a:off x="438150" y="1875930"/>
            <a:ext cx="11156819" cy="4601260"/>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proibidas em todos os ambientes de trabalho, inclusive em eventos sociais e comemorativos relacionados ao escritório:</a:t>
            </a:r>
          </a:p>
          <a:p>
            <a:pPr indent="449580" algn="just">
              <a:lnSpc>
                <a:spcPct val="107000"/>
              </a:lnSpc>
              <a:spcAft>
                <a:spcPts val="800"/>
              </a:spcAft>
            </a:pPr>
            <a:endParaRPr lang="pt-BR" sz="10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Uso de palavras ofensivas ou preconceituosas;</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Violência física, gritos, intimidação ou ameaças de qualquer natureza;</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Discriminação baseada na raça, cor, etnia, sexo, identidade de gênero ou orientação sexual, origem social ou situação familiar, idade, condição ou aparência física, nacionalidade, religião, opinião ou filiação política, consciência pessoal, convicção ideológica, ou qualquer outra característica ou escolha pessoal;</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Assédio, comentários ou ações capazes de humilhar, coagir, constranger, desprezar, subestimar, isolar ou incentivar o isolamento, desrespeitar, subjugar, menosprezar ou ofender a personalidade do outro, reiteradamente ou não, no exercício da função ou em razão dela, independentemente de posição hierárquica ou funcional, seja superior, equivalente ou inferior, atingindo-lhe intencionalmente a imagem, a dignidade ou a integridade física ou psíquica;</a:t>
            </a:r>
            <a:endParaRPr lang="pt-BR" sz="16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7CB1F1F3-D32B-0A01-B3BF-C70B51595640}"/>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2884301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EDC8E763-0841-5EF9-E68B-6C69F192966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763143A-091D-1E85-14F9-0A15AB813AD2}"/>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9CD86612-807C-65D5-51DB-20D00C1D1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48748B5B-924D-1998-6E40-4A1BE2C7F646}"/>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Picture 10">
            <a:extLst>
              <a:ext uri="{FF2B5EF4-FFF2-40B4-BE49-F238E27FC236}">
                <a16:creationId xmlns:a16="http://schemas.microsoft.com/office/drawing/2014/main" id="{C47BA374-8A0A-0983-6A41-B3E32E3A9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761" y="1253763"/>
            <a:ext cx="4295775" cy="352425"/>
          </a:xfrm>
          <a:prstGeom prst="rect">
            <a:avLst/>
          </a:prstGeom>
        </p:spPr>
      </p:pic>
      <p:sp>
        <p:nvSpPr>
          <p:cNvPr id="13" name="TextBox 12">
            <a:extLst>
              <a:ext uri="{FF2B5EF4-FFF2-40B4-BE49-F238E27FC236}">
                <a16:creationId xmlns:a16="http://schemas.microsoft.com/office/drawing/2014/main" id="{8EF5A8EA-55E7-3ACE-1571-80EB3063FF4A}"/>
              </a:ext>
            </a:extLst>
          </p:cNvPr>
          <p:cNvSpPr txBox="1"/>
          <p:nvPr/>
        </p:nvSpPr>
        <p:spPr>
          <a:xfrm>
            <a:off x="438150" y="1875930"/>
            <a:ext cx="11156819" cy="4304768"/>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proibidas em todos os ambientes de trabalho, inclusive em eventos sociais e comemorativos relacionados ao escritório:</a:t>
            </a:r>
          </a:p>
          <a:p>
            <a:pPr indent="449580" algn="just">
              <a:lnSpc>
                <a:spcPct val="107000"/>
              </a:lnSpc>
              <a:spcAft>
                <a:spcPts val="800"/>
              </a:spcAft>
            </a:pPr>
            <a:endParaRPr lang="pt-BR" sz="10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Fomentar, divulgar, propalar, difundir boatos ou rumores ou tecer comentários maliciosos, irônicos, jocosos ou depreciativos; desrespeitar limitação individual, decorrente de doença física ou psíquica, atribuindo-lhe atividade incompatível com as suas deficiências;</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Assédio, comentários, ações ou sugestões de cunho sexual não desejada, independentemente de vínculo de subordinação;</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Desrespeitar, constranger ou humilhar qualquer pessoa com apelidos pejorativos ou condutas ofensivas; e</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Solicitações ou ofertas inapropriadas de favores ou benefícios pessoais, internamente ou com relação a terceiros, incompatíveis com as nossas atividades e valores.</a:t>
            </a:r>
          </a:p>
        </p:txBody>
      </p:sp>
      <p:pic>
        <p:nvPicPr>
          <p:cNvPr id="2" name="Picture 1">
            <a:extLst>
              <a:ext uri="{FF2B5EF4-FFF2-40B4-BE49-F238E27FC236}">
                <a16:creationId xmlns:a16="http://schemas.microsoft.com/office/drawing/2014/main" id="{A5CDD478-3FB6-9E2B-8361-872FC19CF4B0}"/>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1296680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FD91496C-8A7F-B0D9-021D-507C3A53FD6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5CA3012-B7AF-6971-62B6-FBD417C2E2A5}"/>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6706019A-5BBA-D7C8-B9E7-403854914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AB2F99A6-C122-DD9B-F4D5-34D72F231F15}"/>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D4168EA5-6B89-D649-08F7-06E28C2CC376}"/>
              </a:ext>
            </a:extLst>
          </p:cNvPr>
          <p:cNvSpPr txBox="1"/>
          <p:nvPr/>
        </p:nvSpPr>
        <p:spPr>
          <a:xfrm>
            <a:off x="438150" y="1875930"/>
            <a:ext cx="11156819" cy="4140108"/>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Visando estabelecer um ambiente de trabalho respeitoso, </a:t>
            </a: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adequadas ao ambiente de trabalho:</a:t>
            </a:r>
          </a:p>
          <a:p>
            <a:pPr indent="449580" algn="just">
              <a:lnSpc>
                <a:spcPct val="107000"/>
              </a:lnSpc>
              <a:spcAft>
                <a:spcPts val="800"/>
              </a:spcAft>
            </a:pPr>
            <a:endParaRPr lang="pt-BR" sz="1800" b="1"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Cumprir os compromissos expressamente assumidos no contrato individual de trabalho, com zelo, espírito de colaboração, atenção e competência profissional; </a:t>
            </a:r>
          </a:p>
          <a:p>
            <a:pPr marL="342900" lvl="0" indent="-342900" algn="just">
              <a:lnSpc>
                <a:spcPct val="107000"/>
              </a:lnSpc>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Acatar com presteza e consideração às ordens e instruções emanadas de superiores hierárquicos e coordenadores imediatos; </a:t>
            </a:r>
          </a:p>
          <a:p>
            <a:pPr marL="342900" lvl="0" indent="-342900" algn="just">
              <a:lnSpc>
                <a:spcPct val="107000"/>
              </a:lnSpc>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Sugerir medidas para maior eficiência do serviço, comunicando imediatamente qualquer irregularidade que tiver conhecimento; </a:t>
            </a:r>
          </a:p>
          <a:p>
            <a:pPr marL="342900" lvl="0" indent="-342900" algn="just">
              <a:lnSpc>
                <a:spcPct val="107000"/>
              </a:lnSpc>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Zelar pela organização, manutenção e asseio no local de trabalho, bem como as demais dependências do escritório; </a:t>
            </a:r>
          </a:p>
        </p:txBody>
      </p:sp>
      <p:pic>
        <p:nvPicPr>
          <p:cNvPr id="7" name="Picture 6">
            <a:extLst>
              <a:ext uri="{FF2B5EF4-FFF2-40B4-BE49-F238E27FC236}">
                <a16:creationId xmlns:a16="http://schemas.microsoft.com/office/drawing/2014/main" id="{7B235AF6-6E4E-1E1C-7EB5-6E0AF1726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074" y="1260833"/>
            <a:ext cx="6153150" cy="304800"/>
          </a:xfrm>
          <a:prstGeom prst="rect">
            <a:avLst/>
          </a:prstGeom>
        </p:spPr>
      </p:pic>
      <p:pic>
        <p:nvPicPr>
          <p:cNvPr id="9" name="Picture 8">
            <a:extLst>
              <a:ext uri="{FF2B5EF4-FFF2-40B4-BE49-F238E27FC236}">
                <a16:creationId xmlns:a16="http://schemas.microsoft.com/office/drawing/2014/main" id="{5E4372AD-564C-19B1-BDAA-DA3B808B3BA7}"/>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994997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433C2D79-3BF5-C5BE-F6A0-EFD74189844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C9776F0-A4BE-1BEF-4A0E-D4745589ED90}"/>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E2CB9EB1-531B-51AD-E1CA-3F38F2787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49D59171-8A08-810F-2EE6-8594C760DEF9}"/>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F4F8DC9D-4AAE-B895-E633-519ADFF83298}"/>
              </a:ext>
            </a:extLst>
          </p:cNvPr>
          <p:cNvSpPr txBox="1"/>
          <p:nvPr/>
        </p:nvSpPr>
        <p:spPr>
          <a:xfrm>
            <a:off x="438150" y="1875930"/>
            <a:ext cx="11156819" cy="4856266"/>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Visando estabelecer um ambiente de trabalho respeitoso, </a:t>
            </a: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adequadas ao ambiente de trabalho:</a:t>
            </a:r>
          </a:p>
          <a:p>
            <a:pPr indent="449580" algn="just">
              <a:lnSpc>
                <a:spcPct val="107000"/>
              </a:lnSpc>
              <a:spcAft>
                <a:spcPts val="800"/>
              </a:spcAft>
            </a:pPr>
            <a:endParaRPr lang="pt-BR" sz="900" b="1"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Comunicar com antecedência caso atrasar ou não possa comparecer ao escritório no horário de trabalho e apresentar atestado/declaração de comparecimento quando necessário;</a:t>
            </a:r>
          </a:p>
          <a:p>
            <a:pPr marL="342900" lvl="0" indent="-342900" algn="just">
              <a:lnSpc>
                <a:spcPct val="107000"/>
              </a:lnSpc>
              <a:buFont typeface="Wingdings" panose="05000000000000000000" pitchFamily="2" charset="2"/>
              <a:buChar char="v"/>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É reservado à equipe duas horas do dia de trabalho para horário de descanso, preferencialmente de doze às quatorze horas;</a:t>
            </a:r>
          </a:p>
          <a:p>
            <a:pPr marL="342900" lvl="0" indent="-342900" algn="just">
              <a:lnSpc>
                <a:spcPct val="107000"/>
              </a:lnSpc>
              <a:buFont typeface="Wingdings" panose="05000000000000000000" pitchFamily="2" charset="2"/>
              <a:buChar char="v"/>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Fazer as refeições no local disponibilizado para esta finalidade (copa) e descansar no local reservado à esta finalidade (sala de inspiração); </a:t>
            </a:r>
          </a:p>
          <a:p>
            <a:pPr marL="342900" lvl="0" indent="-342900" algn="just">
              <a:lnSpc>
                <a:spcPct val="107000"/>
              </a:lnSpc>
              <a:buFont typeface="Wingdings" panose="05000000000000000000" pitchFamily="2" charset="2"/>
              <a:buChar char="v"/>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Zelar pela boa conservação das instalações, equipamentos, máquinas, ferramentas ou quaisquer outros equipamentos que lhe forem confiados, comunicando as anormalidades notadas; </a:t>
            </a:r>
          </a:p>
          <a:p>
            <a:pPr marL="342900" lvl="0" indent="-342900" algn="just">
              <a:lnSpc>
                <a:spcPct val="107000"/>
              </a:lnSpc>
              <a:buFont typeface="Wingdings" panose="05000000000000000000" pitchFamily="2" charset="2"/>
              <a:buChar char="v"/>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Evitar desperdício de materiais, energia elétrica, água, </a:t>
            </a:r>
            <a:r>
              <a:rPr lang="pt-BR" sz="1800" kern="100" dirty="0" err="1">
                <a:effectLst/>
                <a:latin typeface="Aptos" panose="020B0004020202020204" pitchFamily="34" charset="0"/>
                <a:ea typeface="Aptos" panose="020B0004020202020204" pitchFamily="34" charset="0"/>
                <a:cs typeface="Arial" panose="020B0604020202020204" pitchFamily="34" charset="0"/>
              </a:rPr>
              <a:t>etc</a:t>
            </a:r>
            <a:r>
              <a:rPr lang="pt-BR" sz="1800" kern="100" dirty="0">
                <a:effectLst/>
                <a:latin typeface="Aptos" panose="020B0004020202020204" pitchFamily="34" charset="0"/>
                <a:ea typeface="Aptos" panose="020B0004020202020204" pitchFamily="34" charset="0"/>
                <a:cs typeface="Arial" panose="020B0604020202020204" pitchFamily="34" charset="0"/>
              </a:rPr>
              <a:t>; </a:t>
            </a:r>
          </a:p>
          <a:p>
            <a:pPr marL="342900" lvl="0" indent="-342900" algn="just">
              <a:lnSpc>
                <a:spcPct val="107000"/>
              </a:lnSpc>
              <a:buFont typeface="Aptos" panose="020B0004020202020204" pitchFamily="34" charset="0"/>
              <a:buChar char="•"/>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2D4DA12-3B7D-D3BD-72D9-D5DA58058A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074" y="1260833"/>
            <a:ext cx="6153150" cy="304800"/>
          </a:xfrm>
          <a:prstGeom prst="rect">
            <a:avLst/>
          </a:prstGeom>
        </p:spPr>
      </p:pic>
      <p:pic>
        <p:nvPicPr>
          <p:cNvPr id="2" name="Picture 1">
            <a:extLst>
              <a:ext uri="{FF2B5EF4-FFF2-40B4-BE49-F238E27FC236}">
                <a16:creationId xmlns:a16="http://schemas.microsoft.com/office/drawing/2014/main" id="{2AE7C19F-0B39-7F72-3A2E-CE36537FF353}"/>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2411922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88FE4F4C-BF7B-C39D-CC30-A01B73EBA29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D7E6CAD-B84A-AD18-48BC-BC5DF5457C11}"/>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426EE17D-08B9-2297-DE91-5BAE5267A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D0D95466-275E-5E8A-51AC-AAC9A7BC4EFF}"/>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492C976B-BA5F-41C9-3A30-BC3EE9D65B95}"/>
              </a:ext>
            </a:extLst>
          </p:cNvPr>
          <p:cNvSpPr txBox="1"/>
          <p:nvPr/>
        </p:nvSpPr>
        <p:spPr>
          <a:xfrm>
            <a:off x="438150" y="1875930"/>
            <a:ext cx="11156819" cy="5197128"/>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Visando estabelecer um ambiente de trabalho respeitoso, </a:t>
            </a: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adequadas ao ambiente de trabalho:</a:t>
            </a:r>
          </a:p>
          <a:p>
            <a:pPr indent="449580" algn="just">
              <a:lnSpc>
                <a:spcPct val="107000"/>
              </a:lnSpc>
              <a:spcAft>
                <a:spcPts val="800"/>
              </a:spcAft>
            </a:pPr>
            <a:endParaRPr lang="pt-BR" sz="600" b="1"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Informar ao setor administrativo qualquer modificação em seus dados pessoais, tais como estado civil, aumento ou redução de pessoas na família, mudança de residência, </a:t>
            </a:r>
            <a:r>
              <a:rPr lang="pt-BR" sz="1800" kern="100" dirty="0" err="1">
                <a:effectLst/>
                <a:latin typeface="Aptos" panose="020B0004020202020204" pitchFamily="34" charset="0"/>
                <a:ea typeface="Aptos" panose="020B0004020202020204" pitchFamily="34" charset="0"/>
                <a:cs typeface="Arial" panose="020B0604020202020204" pitchFamily="34" charset="0"/>
              </a:rPr>
              <a:t>etc</a:t>
            </a:r>
            <a:r>
              <a:rPr lang="pt-BR" sz="1800" kern="100" dirty="0">
                <a:effectLst/>
                <a:latin typeface="Aptos" panose="020B0004020202020204" pitchFamily="34" charset="0"/>
                <a:ea typeface="Aptos" panose="020B0004020202020204" pitchFamily="34" charset="0"/>
                <a:cs typeface="Arial" panose="020B0604020202020204" pitchFamily="34" charset="0"/>
              </a:rPr>
              <a:t>; </a:t>
            </a:r>
          </a:p>
          <a:p>
            <a:pPr marL="342900" lvl="0" indent="-342900" algn="just">
              <a:lnSpc>
                <a:spcPct val="107000"/>
              </a:lnSpc>
              <a:buFont typeface="Wingdings" panose="05000000000000000000" pitchFamily="2" charset="2"/>
              <a:buChar char="v"/>
            </a:pPr>
            <a:endParaRPr lang="pt-BR" sz="11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Respeitar a honra, boa fama e integridade física de todas as pessoas com quem mantiver contato por motivo laboral; </a:t>
            </a:r>
          </a:p>
          <a:p>
            <a:pPr marL="342900" lvl="0" indent="-342900" algn="just">
              <a:lnSpc>
                <a:spcPct val="107000"/>
              </a:lnSpc>
              <a:buFont typeface="Wingdings" panose="05000000000000000000" pitchFamily="2" charset="2"/>
              <a:buChar char="v"/>
            </a:pPr>
            <a:endParaRPr lang="pt-BR" sz="11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Trabalhar com atenção necessária a fim de evitar danos e prejuízos materiais; </a:t>
            </a:r>
          </a:p>
          <a:p>
            <a:pPr marL="342900" lvl="0" indent="-342900" algn="just">
              <a:lnSpc>
                <a:spcPct val="107000"/>
              </a:lnSpc>
              <a:spcAft>
                <a:spcPts val="800"/>
              </a:spcAft>
              <a:buFont typeface="Wingdings" panose="05000000000000000000" pitchFamily="2" charset="2"/>
              <a:buChar char="v"/>
            </a:pPr>
            <a:endParaRPr lang="pt-BR" sz="11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Ter consideração com os demais profissionais, comportando-se de modo apropriado no local de trabalho, dentro dos padrões normais de cortesia e respeito ao próximo, como, por exemplo, não promover brincadeiras de mau gosto, algazarras, gritarias, fofocas, atropelos e uso de palavras de baixo calão; </a:t>
            </a:r>
          </a:p>
          <a:p>
            <a:pPr marL="342900" lvl="0" indent="-342900" algn="just">
              <a:lnSpc>
                <a:spcPct val="107000"/>
              </a:lnSpc>
              <a:buFont typeface="Wingdings" panose="05000000000000000000" pitchFamily="2" charset="2"/>
              <a:buChar char="v"/>
            </a:pPr>
            <a:endParaRPr lang="pt-BR" sz="11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Fumar ou utilizar de drogas ilícitas nas dependências do escritório;</a:t>
            </a:r>
          </a:p>
          <a:p>
            <a:pPr marL="342900" lvl="0" indent="-342900" algn="just">
              <a:lnSpc>
                <a:spcPct val="107000"/>
              </a:lnSpc>
              <a:buFont typeface="Aptos" panose="020B0004020202020204" pitchFamily="34" charset="0"/>
              <a:buChar char="•"/>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A6E888D-D300-0DE7-3195-122F9CEAB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074" y="1260833"/>
            <a:ext cx="6153150" cy="304800"/>
          </a:xfrm>
          <a:prstGeom prst="rect">
            <a:avLst/>
          </a:prstGeom>
        </p:spPr>
      </p:pic>
      <p:pic>
        <p:nvPicPr>
          <p:cNvPr id="2" name="Picture 1">
            <a:extLst>
              <a:ext uri="{FF2B5EF4-FFF2-40B4-BE49-F238E27FC236}">
                <a16:creationId xmlns:a16="http://schemas.microsoft.com/office/drawing/2014/main" id="{52F2D364-2865-3E55-688A-96DB2FAD907D}"/>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799298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3BB76062-BDE0-C351-F809-E2D87DD677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67CB0B1-5074-D567-EDA8-186C64199114}"/>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8AA05FAA-4B2E-ACE1-2606-21650BB8A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EFF88FF3-CC70-6F44-56E3-A278A7FA5A5F}"/>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BA756CF9-FBEB-F0F1-40A9-298E07B9BAE0}"/>
              </a:ext>
            </a:extLst>
          </p:cNvPr>
          <p:cNvSpPr txBox="1"/>
          <p:nvPr/>
        </p:nvSpPr>
        <p:spPr>
          <a:xfrm>
            <a:off x="438150" y="1875930"/>
            <a:ext cx="11156819" cy="4514377"/>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Visando estabelecer um ambiente de trabalho respeitoso, </a:t>
            </a: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adequadas ao ambiente de trabalho:</a:t>
            </a:r>
          </a:p>
          <a:p>
            <a:pPr indent="449580" algn="just">
              <a:lnSpc>
                <a:spcPct val="107000"/>
              </a:lnSpc>
              <a:spcAft>
                <a:spcPts val="800"/>
              </a:spcAft>
            </a:pPr>
            <a:endParaRPr lang="pt-BR" sz="600" b="1"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Portar arma de qualquer natureza, entorpecentes, bem como se apresentar ao trabalho embriagado ou sob o efeito de qualquer espécie de entorpecente, ainda que lícito;</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Dar ordens ou assumir atitudes de direção sem ter para isso a necessária autorização;</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Receber visitas, pessoas estranhas ou antigos profissionais do escritório em nossas filiais, sem prévia autorização;</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Objetos e dinheiro que por ventura forem encontrados dentro do escritório deverão ser entregues ao setor administrativo;</a:t>
            </a:r>
          </a:p>
          <a:p>
            <a:pPr marL="342900" lvl="0" indent="-342900" algn="just">
              <a:lnSpc>
                <a:spcPct val="107000"/>
              </a:lnSpc>
              <a:buFont typeface="Aptos" panose="020B0004020202020204" pitchFamily="34" charset="0"/>
              <a:buChar char="•"/>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CA213BA-B262-9FEF-596B-F30701A9C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074" y="1260833"/>
            <a:ext cx="6153150" cy="304800"/>
          </a:xfrm>
          <a:prstGeom prst="rect">
            <a:avLst/>
          </a:prstGeom>
        </p:spPr>
      </p:pic>
      <p:pic>
        <p:nvPicPr>
          <p:cNvPr id="2" name="Picture 1">
            <a:extLst>
              <a:ext uri="{FF2B5EF4-FFF2-40B4-BE49-F238E27FC236}">
                <a16:creationId xmlns:a16="http://schemas.microsoft.com/office/drawing/2014/main" id="{150EB36D-236F-9CEF-164F-D31F01022AF9}"/>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4202781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0C355F10-B34C-4C1F-93AB-D63C2BAFB4C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CDC964F-C1E0-DB9A-D8A8-5C8016741479}"/>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5B02F4EA-E513-AE93-7D1B-291B08CC5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93A08573-022F-BAF0-9146-BCC9AC4CB53B}"/>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85265CF3-749E-1EE0-87C7-44EE08A5195B}"/>
              </a:ext>
            </a:extLst>
          </p:cNvPr>
          <p:cNvSpPr txBox="1"/>
          <p:nvPr/>
        </p:nvSpPr>
        <p:spPr>
          <a:xfrm>
            <a:off x="438150" y="1875930"/>
            <a:ext cx="11156819" cy="3625288"/>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Visando estabelecer um ambiente de trabalho respeitoso, </a:t>
            </a:r>
            <a:r>
              <a:rPr lang="pt-BR" sz="1800" b="1" kern="100" dirty="0">
                <a:effectLst/>
                <a:latin typeface="Aptos Narrow" panose="020B0004020202020204" pitchFamily="34" charset="0"/>
                <a:ea typeface="Aptos" panose="020B0004020202020204" pitchFamily="34" charset="0"/>
                <a:cs typeface="Arial" panose="020B0604020202020204" pitchFamily="34" charset="0"/>
              </a:rPr>
              <a:t>são exemplos de condutas adequadas ao ambiente de trabalho:</a:t>
            </a:r>
          </a:p>
          <a:p>
            <a:pPr indent="449580" algn="just">
              <a:lnSpc>
                <a:spcPct val="107000"/>
              </a:lnSpc>
              <a:spcAft>
                <a:spcPts val="800"/>
              </a:spcAft>
            </a:pPr>
            <a:endParaRPr lang="pt-BR" sz="600" b="1"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Incentivar e promover a responsabilidade e o cumprimento das normas estabelecidas neste código de conduta;</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Informar imediatamente aos responsáveis sempre que tiver suspeita fundada ou conhecimento de algo que não esteja de acordo com os princípios mencionados neste regulamento; e</a:t>
            </a:r>
          </a:p>
          <a:p>
            <a:pPr marL="342900" lvl="0" indent="-342900" algn="just">
              <a:lnSpc>
                <a:spcPct val="107000"/>
              </a:lnSpc>
              <a:buFont typeface="Wingdings" panose="05000000000000000000" pitchFamily="2" charset="2"/>
              <a:buChar char="v"/>
            </a:pPr>
            <a:endParaRPr lang="pt-BR"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panose="020B0004020202020204" pitchFamily="34" charset="0"/>
                <a:ea typeface="Aptos" panose="020B0004020202020204" pitchFamily="34" charset="0"/>
                <a:cs typeface="Arial" panose="020B0604020202020204" pitchFamily="34" charset="0"/>
              </a:rPr>
              <a:t>Frequentar os cursos de aprendizagem, treinamento e aperfeiçoamento em que o escritório o matricular.</a:t>
            </a:r>
          </a:p>
          <a:p>
            <a:pPr marL="342900" lvl="0" indent="-342900" algn="just">
              <a:lnSpc>
                <a:spcPct val="107000"/>
              </a:lnSpc>
              <a:buFont typeface="Aptos" panose="020B0004020202020204" pitchFamily="34" charset="0"/>
              <a:buChar char="•"/>
            </a:pPr>
            <a:endParaRPr lang="pt-BR" sz="105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5A9A316-65F7-DF80-B030-15AC3FF24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074" y="1260833"/>
            <a:ext cx="6153150" cy="304800"/>
          </a:xfrm>
          <a:prstGeom prst="rect">
            <a:avLst/>
          </a:prstGeom>
        </p:spPr>
      </p:pic>
      <p:pic>
        <p:nvPicPr>
          <p:cNvPr id="2" name="Picture 1">
            <a:extLst>
              <a:ext uri="{FF2B5EF4-FFF2-40B4-BE49-F238E27FC236}">
                <a16:creationId xmlns:a16="http://schemas.microsoft.com/office/drawing/2014/main" id="{0840AECD-54D0-4870-75FE-FF5533C0BDE9}"/>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410882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69CABDBD-9368-4A11-8FCB-1102E45A26D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266DF5-DF47-E120-C53D-B03CB20AC3CA}"/>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F573266E-3968-E21D-7FDE-D10F3A677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BB048C2D-4441-D6E2-D240-5BC86E74B36F}"/>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12276BAF-6942-27F8-DBA8-840D165CE9AB}"/>
              </a:ext>
            </a:extLst>
          </p:cNvPr>
          <p:cNvSpPr txBox="1"/>
          <p:nvPr/>
        </p:nvSpPr>
        <p:spPr>
          <a:xfrm>
            <a:off x="438150" y="1875930"/>
            <a:ext cx="11156819" cy="3036344"/>
          </a:xfrm>
          <a:prstGeom prst="rect">
            <a:avLst/>
          </a:prstGeom>
          <a:noFill/>
        </p:spPr>
        <p:txBody>
          <a:bodyPr wrap="square">
            <a:spAutoFit/>
          </a:bodyPr>
          <a:lstStyle/>
          <a:p>
            <a:pPr indent="449580" algn="just">
              <a:lnSpc>
                <a:spcPct val="107000"/>
              </a:lnSpc>
              <a:spcAft>
                <a:spcPts val="800"/>
              </a:spcAft>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O comportamento em eventos representando o escritório e a vestimenta no dia a dia são reflexos diretos da imagem profissional. </a:t>
            </a: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Em eventos, é fundamental agir com cortesia, respeito e profissionalismo, estabelecendo conexões de forma ética e representativa da cultura do escritório. </a:t>
            </a: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Isso inclui manter uma postura aberta e receptiva, participar ativamente de debates construtivos e respeitar a diversidade de opiniões. </a:t>
            </a:r>
          </a:p>
          <a:p>
            <a:pPr marL="342900" lvl="0" indent="-342900" algn="just">
              <a:lnSpc>
                <a:spcPct val="107000"/>
              </a:lnSpc>
              <a:buFont typeface="Aptos" panose="020B0004020202020204" pitchFamily="34" charset="0"/>
              <a:buChar char="•"/>
            </a:pPr>
            <a:endParaRPr lang="pt-BR" sz="105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895D10D-7946-EA88-57C3-31DEDC27E8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 y="1190094"/>
            <a:ext cx="4933950" cy="333375"/>
          </a:xfrm>
          <a:prstGeom prst="rect">
            <a:avLst/>
          </a:prstGeom>
        </p:spPr>
      </p:pic>
      <p:pic>
        <p:nvPicPr>
          <p:cNvPr id="6" name="Picture 5">
            <a:extLst>
              <a:ext uri="{FF2B5EF4-FFF2-40B4-BE49-F238E27FC236}">
                <a16:creationId xmlns:a16="http://schemas.microsoft.com/office/drawing/2014/main" id="{E9028B54-4425-E217-20BF-8CC7891FD756}"/>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2578404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6D142D60-5813-A62D-BFF3-70F87A02FB3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F3CF4C7-B938-D841-1D6C-F07685BAFB52}"/>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6097E9F0-F1B7-1641-93B2-88E742D3E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42AEB2B1-C8A3-A568-4731-AD3E11AE224C}"/>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C966C960-CCC1-8E04-04A8-0934DDC8720D}"/>
              </a:ext>
            </a:extLst>
          </p:cNvPr>
          <p:cNvSpPr txBox="1"/>
          <p:nvPr/>
        </p:nvSpPr>
        <p:spPr>
          <a:xfrm>
            <a:off x="438150" y="1875930"/>
            <a:ext cx="11156819" cy="4711931"/>
          </a:xfrm>
          <a:prstGeom prst="rect">
            <a:avLst/>
          </a:prstGeom>
          <a:noFill/>
        </p:spPr>
        <p:txBody>
          <a:bodyPr wrap="square">
            <a:spAutoFit/>
          </a:bodyPr>
          <a:lstStyle/>
          <a:p>
            <a:pPr indent="449580" algn="just">
              <a:lnSpc>
                <a:spcPct val="107000"/>
              </a:lnSpc>
              <a:spcAft>
                <a:spcPts val="800"/>
              </a:spcAft>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Quanto à vestimenta, deve ser adequada ao ambiente profissional, refletindo seriedade e cuidado com a apresentação pessoal. Roupas formais ou </a:t>
            </a:r>
            <a:r>
              <a:rPr lang="pt-BR" sz="1800" i="1" kern="100" dirty="0">
                <a:effectLst/>
                <a:latin typeface="Aptos Narrow" panose="020B0004020202020204" pitchFamily="34" charset="0"/>
                <a:ea typeface="Aptos" panose="020B0004020202020204" pitchFamily="34" charset="0"/>
                <a:cs typeface="Times New Roman" panose="02020603050405020304" pitchFamily="18" charset="0"/>
              </a:rPr>
              <a:t>business casual</a:t>
            </a: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 são geralmente recomendadas, sempre buscando um equilíbrio entre conforto e profissionalismo. </a:t>
            </a:r>
          </a:p>
          <a:p>
            <a:pPr indent="449580" algn="just">
              <a:lnSpc>
                <a:spcPct val="107000"/>
              </a:lnSpc>
              <a:spcAft>
                <a:spcPts val="800"/>
              </a:spcAft>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Aptos" panose="020B0004020202020204" pitchFamily="34" charset="0"/>
              <a:buChar char="•"/>
            </a:pPr>
            <a:r>
              <a:rPr lang="pt-BR" sz="1800" kern="100" dirty="0">
                <a:effectLst/>
                <a:latin typeface="Aptos Narrow" panose="020B0004020202020204" pitchFamily="34" charset="0"/>
                <a:ea typeface="Aptos" panose="020B0004020202020204" pitchFamily="34" charset="0"/>
                <a:cs typeface="Arial" panose="020B0604020202020204" pitchFamily="34" charset="0"/>
              </a:rPr>
              <a:t>Para as mulheres, não se faz obrigatório o uso de salto alto durante a jornada de trabalho. Sendo solicitado, entretanto, que quando estivermos em situações onde temos interação direta com clientes, consideremos o uso de salto como parte da nossa vestimenta profissional, com exceção em casos de necessidade maior, como motivos de saúde etc.</a:t>
            </a: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r>
              <a:rPr lang="pt-BR" sz="1800" kern="100" dirty="0">
                <a:effectLst/>
                <a:latin typeface="Aptos Narrow" panose="020B0004020202020204" pitchFamily="34" charset="0"/>
                <a:ea typeface="Aptos" panose="020B0004020202020204" pitchFamily="34" charset="0"/>
                <a:cs typeface="Arial" panose="020B0604020202020204" pitchFamily="34" charset="0"/>
              </a:rPr>
              <a:t>Para os homens, solicita-se que seja levado em conta a boa apresentação profissional em reuniões e eventos com clientes. Para garantir que transmitamos a imagem de seriedade e comprometimento que nosso escritório representa, pedimos que todos os homens utilizem terno e gravata nessas ocasiões.</a:t>
            </a:r>
          </a:p>
          <a:p>
            <a:pPr marL="342900" lvl="0" indent="-342900" algn="just">
              <a:lnSpc>
                <a:spcPct val="107000"/>
              </a:lnSpc>
              <a:buFont typeface="Aptos" panose="020B0004020202020204" pitchFamily="34" charset="0"/>
              <a:buChar char="•"/>
            </a:pPr>
            <a:endParaRPr lang="pt-BR" sz="105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5820AA0-EA23-2861-C47B-A576DAA193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 y="1190094"/>
            <a:ext cx="4933950" cy="333375"/>
          </a:xfrm>
          <a:prstGeom prst="rect">
            <a:avLst/>
          </a:prstGeom>
        </p:spPr>
      </p:pic>
      <p:pic>
        <p:nvPicPr>
          <p:cNvPr id="2" name="Picture 1">
            <a:extLst>
              <a:ext uri="{FF2B5EF4-FFF2-40B4-BE49-F238E27FC236}">
                <a16:creationId xmlns:a16="http://schemas.microsoft.com/office/drawing/2014/main" id="{F03BB0C9-5555-7AEB-73F7-BB0FCC652359}"/>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3067996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F855A6C7-4A0B-74F6-7A74-43D653A6B83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141F721-9D89-2A78-7346-B3C86C9077E0}"/>
              </a:ext>
            </a:extLst>
          </p:cNvPr>
          <p:cNvSpPr/>
          <p:nvPr/>
        </p:nvSpPr>
        <p:spPr>
          <a:xfrm>
            <a:off x="0" y="496723"/>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Picture 4">
            <a:extLst>
              <a:ext uri="{FF2B5EF4-FFF2-40B4-BE49-F238E27FC236}">
                <a16:creationId xmlns:a16="http://schemas.microsoft.com/office/drawing/2014/main" id="{E1AC1C28-5CE0-FB3E-B4A4-B53EDB263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631594"/>
            <a:ext cx="5657850" cy="352425"/>
          </a:xfrm>
          <a:prstGeom prst="rect">
            <a:avLst/>
          </a:prstGeom>
        </p:spPr>
      </p:pic>
      <p:sp>
        <p:nvSpPr>
          <p:cNvPr id="8" name="Rectangle 7">
            <a:extLst>
              <a:ext uri="{FF2B5EF4-FFF2-40B4-BE49-F238E27FC236}">
                <a16:creationId xmlns:a16="http://schemas.microsoft.com/office/drawing/2014/main" id="{1779CB69-801B-6B7A-079A-97DE78C4C5A8}"/>
              </a:ext>
            </a:extLst>
          </p:cNvPr>
          <p:cNvSpPr/>
          <p:nvPr/>
        </p:nvSpPr>
        <p:spPr>
          <a:xfrm>
            <a:off x="0" y="1118890"/>
            <a:ext cx="6787299" cy="622169"/>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extBox 12">
            <a:extLst>
              <a:ext uri="{FF2B5EF4-FFF2-40B4-BE49-F238E27FC236}">
                <a16:creationId xmlns:a16="http://schemas.microsoft.com/office/drawing/2014/main" id="{275EC389-6D48-CB7E-6D6F-0E86CA6C8147}"/>
              </a:ext>
            </a:extLst>
          </p:cNvPr>
          <p:cNvSpPr txBox="1"/>
          <p:nvPr/>
        </p:nvSpPr>
        <p:spPr>
          <a:xfrm>
            <a:off x="438150" y="1875930"/>
            <a:ext cx="11156819" cy="2875659"/>
          </a:xfrm>
          <a:prstGeom prst="rect">
            <a:avLst/>
          </a:prstGeom>
          <a:noFill/>
        </p:spPr>
        <p:txBody>
          <a:bodyPr wrap="square">
            <a:spAutoFit/>
          </a:bodyPr>
          <a:lstStyle/>
          <a:p>
            <a:pPr indent="449580" algn="just">
              <a:lnSpc>
                <a:spcPct val="107000"/>
              </a:lnSpc>
              <a:spcAft>
                <a:spcPts val="800"/>
              </a:spcAft>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Aptos" panose="020B0004020202020204" pitchFamily="34" charset="0"/>
              <a:buChar char="•"/>
            </a:pPr>
            <a:r>
              <a:rPr lang="pt-BR" sz="1800" kern="100" dirty="0">
                <a:effectLst/>
                <a:latin typeface="Aptos Narrow" panose="020B0004020202020204" pitchFamily="34" charset="0"/>
                <a:ea typeface="Aptos" panose="020B0004020202020204" pitchFamily="34" charset="0"/>
                <a:cs typeface="Arial" panose="020B0604020202020204" pitchFamily="34" charset="0"/>
              </a:rPr>
              <a:t>E, para manter um ambiente profissional condizente com a imagem que desejamos projetar, informamos que o uso de peças de roupas </a:t>
            </a:r>
            <a:r>
              <a:rPr lang="pt-BR" sz="1800" i="1" kern="100" dirty="0" err="1">
                <a:effectLst/>
                <a:latin typeface="Aptos Narrow" panose="020B0004020202020204" pitchFamily="34" charset="0"/>
                <a:ea typeface="Aptos" panose="020B0004020202020204" pitchFamily="34" charset="0"/>
                <a:cs typeface="Arial" panose="020B0604020202020204" pitchFamily="34" charset="0"/>
              </a:rPr>
              <a:t>cropped</a:t>
            </a:r>
            <a:r>
              <a:rPr lang="pt-BR" sz="1800" kern="100" dirty="0">
                <a:effectLst/>
                <a:latin typeface="Aptos Narrow" panose="020B0004020202020204" pitchFamily="34" charset="0"/>
                <a:ea typeface="Aptos" panose="020B0004020202020204" pitchFamily="34" charset="0"/>
                <a:cs typeface="Arial" panose="020B0604020202020204" pitchFamily="34" charset="0"/>
              </a:rPr>
              <a:t> e/ou </a:t>
            </a:r>
            <a:r>
              <a:rPr lang="pt-BR" sz="1800" i="1" kern="100" dirty="0">
                <a:effectLst/>
                <a:latin typeface="Aptos Narrow" panose="020B0004020202020204" pitchFamily="34" charset="0"/>
                <a:ea typeface="Aptos" panose="020B0004020202020204" pitchFamily="34" charset="0"/>
                <a:cs typeface="Arial" panose="020B0604020202020204" pitchFamily="34" charset="0"/>
              </a:rPr>
              <a:t>jeans</a:t>
            </a:r>
            <a:r>
              <a:rPr lang="pt-BR" sz="1800" kern="100" dirty="0">
                <a:effectLst/>
                <a:latin typeface="Aptos Narrow" panose="020B0004020202020204" pitchFamily="34" charset="0"/>
                <a:ea typeface="Aptos" panose="020B0004020202020204" pitchFamily="34" charset="0"/>
                <a:cs typeface="Arial" panose="020B0604020202020204" pitchFamily="34" charset="0"/>
              </a:rPr>
              <a:t> não são autorizados durante o horário de trabalho.</a:t>
            </a:r>
          </a:p>
          <a:p>
            <a:pPr marL="342900" lvl="0" indent="-342900" algn="just">
              <a:lnSpc>
                <a:spcPct val="107000"/>
              </a:lnSpc>
              <a:spcAft>
                <a:spcPts val="800"/>
              </a:spcAft>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buFont typeface="Aptos" panose="020B0004020202020204" pitchFamily="34" charset="0"/>
              <a:buChar char="•"/>
            </a:pPr>
            <a:r>
              <a:rPr lang="pt-BR" sz="1800" dirty="0">
                <a:effectLst/>
                <a:latin typeface="Aptos Narrow" panose="020B0004020202020204" pitchFamily="34" charset="0"/>
                <a:ea typeface="Aptos" panose="020B0004020202020204" pitchFamily="34" charset="0"/>
                <a:cs typeface="Arial" panose="020B0604020202020204" pitchFamily="34" charset="0"/>
              </a:rPr>
              <a:t>Todos devem manter um padrão adequado de limpeza pessoal. É esperado que tenham rotinas de higiene e utilizem roupas limpas, garantindo que todos possam desfrutar de um ambiente saudável e higiênico, essencial para o bem-estar coletivo.</a:t>
            </a:r>
          </a:p>
          <a:p>
            <a:pPr marL="342900" lvl="0" indent="-342900" algn="just">
              <a:lnSpc>
                <a:spcPct val="107000"/>
              </a:lnSpc>
              <a:buFont typeface="Aptos" panose="020B0004020202020204" pitchFamily="34" charset="0"/>
              <a:buChar char="•"/>
            </a:pPr>
            <a:endParaRPr lang="pt-BR" sz="1050" kern="100" dirty="0">
              <a:effectLst/>
              <a:latin typeface="Aptos Narrow" panose="020B0004020202020204" pitchFamily="34" charset="0"/>
              <a:ea typeface="Aptos" panose="020B0004020202020204" pitchFamily="34" charset="0"/>
              <a:cs typeface="Arial" panose="020B0604020202020204" pitchFamily="34" charset="0"/>
            </a:endParaRPr>
          </a:p>
          <a:p>
            <a:pPr marL="342900" lvl="0" indent="-342900" algn="just">
              <a:lnSpc>
                <a:spcPct val="107000"/>
              </a:lnSpc>
              <a:buFont typeface="Aptos" panose="020B0004020202020204" pitchFamily="34" charset="0"/>
              <a:buChar char="•"/>
            </a:pPr>
            <a:endParaRPr lang="pt-BR" sz="1800" kern="100" dirty="0">
              <a:effectLst/>
              <a:latin typeface="Aptos Narrow" panose="020B0004020202020204" pitchFamily="34" charset="0"/>
              <a:ea typeface="Aptos" panose="020B00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A054B3B-6CD6-CF7D-7FBC-FEB44D6C6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 y="1190094"/>
            <a:ext cx="4933950" cy="333375"/>
          </a:xfrm>
          <a:prstGeom prst="rect">
            <a:avLst/>
          </a:prstGeom>
        </p:spPr>
      </p:pic>
      <p:pic>
        <p:nvPicPr>
          <p:cNvPr id="2" name="Picture 1">
            <a:extLst>
              <a:ext uri="{FF2B5EF4-FFF2-40B4-BE49-F238E27FC236}">
                <a16:creationId xmlns:a16="http://schemas.microsoft.com/office/drawing/2014/main" id="{5AD0B3C2-3E20-028B-9189-77EDCFE901ED}"/>
              </a:ext>
            </a:extLst>
          </p:cNvPr>
          <p:cNvPicPr>
            <a:picLocks noChangeAspect="1"/>
          </p:cNvPicPr>
          <p:nvPr/>
        </p:nvPicPr>
        <p:blipFill>
          <a:blip r:embed="rId5"/>
          <a:stretch>
            <a:fillRect/>
          </a:stretch>
        </p:blipFill>
        <p:spPr>
          <a:xfrm>
            <a:off x="95643" y="631594"/>
            <a:ext cx="952500" cy="333375"/>
          </a:xfrm>
          <a:prstGeom prst="rect">
            <a:avLst/>
          </a:prstGeom>
        </p:spPr>
      </p:pic>
    </p:spTree>
    <p:extLst>
      <p:ext uri="{BB962C8B-B14F-4D97-AF65-F5344CB8AC3E}">
        <p14:creationId xmlns:p14="http://schemas.microsoft.com/office/powerpoint/2010/main" val="4207319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232200D2-6491-7B49-4E5E-7AAB420C571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F2AE56F-E731-96F0-26E8-8D65E9C8580A}"/>
              </a:ext>
            </a:extLst>
          </p:cNvPr>
          <p:cNvSpPr/>
          <p:nvPr/>
        </p:nvSpPr>
        <p:spPr>
          <a:xfrm>
            <a:off x="0" y="3933433"/>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ctangle 3">
            <a:extLst>
              <a:ext uri="{FF2B5EF4-FFF2-40B4-BE49-F238E27FC236}">
                <a16:creationId xmlns:a16="http://schemas.microsoft.com/office/drawing/2014/main" id="{65C34517-3696-647C-B160-1453D85CB300}"/>
              </a:ext>
            </a:extLst>
          </p:cNvPr>
          <p:cNvSpPr/>
          <p:nvPr/>
        </p:nvSpPr>
        <p:spPr>
          <a:xfrm>
            <a:off x="0" y="496723"/>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Picture 5">
            <a:extLst>
              <a:ext uri="{FF2B5EF4-FFF2-40B4-BE49-F238E27FC236}">
                <a16:creationId xmlns:a16="http://schemas.microsoft.com/office/drawing/2014/main" id="{337E1658-7A8D-6548-568E-793BCFA524E6}"/>
              </a:ext>
            </a:extLst>
          </p:cNvPr>
          <p:cNvPicPr>
            <a:picLocks noChangeAspect="1"/>
          </p:cNvPicPr>
          <p:nvPr/>
        </p:nvPicPr>
        <p:blipFill>
          <a:blip r:embed="rId3"/>
          <a:stretch>
            <a:fillRect/>
          </a:stretch>
        </p:blipFill>
        <p:spPr>
          <a:xfrm>
            <a:off x="124022" y="626143"/>
            <a:ext cx="7228106" cy="278829"/>
          </a:xfrm>
          <a:prstGeom prst="rect">
            <a:avLst/>
          </a:prstGeom>
        </p:spPr>
      </p:pic>
      <p:sp>
        <p:nvSpPr>
          <p:cNvPr id="9" name="TextBox 8">
            <a:extLst>
              <a:ext uri="{FF2B5EF4-FFF2-40B4-BE49-F238E27FC236}">
                <a16:creationId xmlns:a16="http://schemas.microsoft.com/office/drawing/2014/main" id="{A3A8C161-0CC8-3076-86CC-E22DFB140CCA}"/>
              </a:ext>
            </a:extLst>
          </p:cNvPr>
          <p:cNvSpPr txBox="1"/>
          <p:nvPr/>
        </p:nvSpPr>
        <p:spPr>
          <a:xfrm>
            <a:off x="596245" y="1406136"/>
            <a:ext cx="10574517" cy="2263248"/>
          </a:xfrm>
          <a:prstGeom prst="rect">
            <a:avLst/>
          </a:prstGeom>
          <a:noFill/>
        </p:spPr>
        <p:txBody>
          <a:bodyPr wrap="square">
            <a:spAutoFit/>
          </a:bodyPr>
          <a:lstStyle/>
          <a:p>
            <a:pPr indent="449580" algn="just">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Nas relações com os clientes, nossos(as) profissionais devem:</a:t>
            </a:r>
          </a:p>
          <a:p>
            <a:pPr indent="449580" algn="just">
              <a:lnSpc>
                <a:spcPct val="107000"/>
              </a:lnSpc>
              <a:spcAft>
                <a:spcPts val="800"/>
              </a:spcAft>
            </a:pP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Agir com respeito e transparência;</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Atuar de forma eficiente, ofertando soluções específicas para atender às demandas dos clientes;</a:t>
            </a:r>
          </a:p>
          <a:p>
            <a:pPr marL="342900" lvl="0" indent="-342900" algn="just">
              <a:lnSpc>
                <a:spcPct val="107000"/>
              </a:lnSpc>
              <a:buFont typeface="Wingdings" panose="05000000000000000000" pitchFamily="2" charset="2"/>
              <a:buChar char="v"/>
            </a:pP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Buscar sempre ampliar o entendimento dos negócios dos clientes; </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A42078EC-3046-37D6-B74B-3ED99F2BD0C5}"/>
              </a:ext>
            </a:extLst>
          </p:cNvPr>
          <p:cNvSpPr txBox="1"/>
          <p:nvPr/>
        </p:nvSpPr>
        <p:spPr>
          <a:xfrm>
            <a:off x="596245" y="4800864"/>
            <a:ext cx="10037190" cy="1370247"/>
          </a:xfrm>
          <a:prstGeom prst="rect">
            <a:avLst/>
          </a:prstGeom>
          <a:noFill/>
        </p:spPr>
        <p:txBody>
          <a:bodyPr wrap="square">
            <a:spAutoFit/>
          </a:bodyPr>
          <a:lstStyle/>
          <a:p>
            <a:pPr marL="285750" indent="-28575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A responsabilidade do(a) advogado(a) em manter o cliente informado sobre o andamento do caso é fundamental para a construção de uma relação de confiança. </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O(A) advogado(a) deve estar disponível para responder perguntas, oferecer orientações e garantir que o cliente compreenda todas as etapas do processo. </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EC9B91E-317E-6857-C6C9-3CC9600966F5}"/>
              </a:ext>
            </a:extLst>
          </p:cNvPr>
          <p:cNvPicPr>
            <a:picLocks noChangeAspect="1"/>
          </p:cNvPicPr>
          <p:nvPr/>
        </p:nvPicPr>
        <p:blipFill>
          <a:blip r:embed="rId4"/>
          <a:stretch>
            <a:fillRect/>
          </a:stretch>
        </p:blipFill>
        <p:spPr>
          <a:xfrm>
            <a:off x="861079" y="4112714"/>
            <a:ext cx="5772150" cy="247650"/>
          </a:xfrm>
          <a:prstGeom prst="rect">
            <a:avLst/>
          </a:prstGeom>
        </p:spPr>
      </p:pic>
    </p:spTree>
    <p:extLst>
      <p:ext uri="{BB962C8B-B14F-4D97-AF65-F5344CB8AC3E}">
        <p14:creationId xmlns:p14="http://schemas.microsoft.com/office/powerpoint/2010/main" val="327413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C6391EA6-1DFA-8F87-1725-B7839692797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73EB523-D6C1-9767-4FAF-AFBAD3F8201B}"/>
              </a:ext>
            </a:extLst>
          </p:cNvPr>
          <p:cNvSpPr/>
          <p:nvPr/>
        </p:nvSpPr>
        <p:spPr>
          <a:xfrm>
            <a:off x="0" y="1102936"/>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ctangle 3">
            <a:extLst>
              <a:ext uri="{FF2B5EF4-FFF2-40B4-BE49-F238E27FC236}">
                <a16:creationId xmlns:a16="http://schemas.microsoft.com/office/drawing/2014/main" id="{F17EBE44-2EBA-3316-6D48-E95D1AA9E634}"/>
              </a:ext>
            </a:extLst>
          </p:cNvPr>
          <p:cNvSpPr/>
          <p:nvPr/>
        </p:nvSpPr>
        <p:spPr>
          <a:xfrm>
            <a:off x="0" y="496723"/>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Picture 5">
            <a:extLst>
              <a:ext uri="{FF2B5EF4-FFF2-40B4-BE49-F238E27FC236}">
                <a16:creationId xmlns:a16="http://schemas.microsoft.com/office/drawing/2014/main" id="{3E3D5E20-AC25-1694-533D-12625B78E9E7}"/>
              </a:ext>
            </a:extLst>
          </p:cNvPr>
          <p:cNvPicPr>
            <a:picLocks noChangeAspect="1"/>
          </p:cNvPicPr>
          <p:nvPr/>
        </p:nvPicPr>
        <p:blipFill>
          <a:blip r:embed="rId3"/>
          <a:stretch>
            <a:fillRect/>
          </a:stretch>
        </p:blipFill>
        <p:spPr>
          <a:xfrm>
            <a:off x="124022" y="626143"/>
            <a:ext cx="7228106" cy="278829"/>
          </a:xfrm>
          <a:prstGeom prst="rect">
            <a:avLst/>
          </a:prstGeom>
        </p:spPr>
      </p:pic>
      <p:pic>
        <p:nvPicPr>
          <p:cNvPr id="5" name="Picture 4">
            <a:extLst>
              <a:ext uri="{FF2B5EF4-FFF2-40B4-BE49-F238E27FC236}">
                <a16:creationId xmlns:a16="http://schemas.microsoft.com/office/drawing/2014/main" id="{17944134-FE89-C2DA-64AC-774BF5FBC676}"/>
              </a:ext>
            </a:extLst>
          </p:cNvPr>
          <p:cNvPicPr>
            <a:picLocks noChangeAspect="1"/>
          </p:cNvPicPr>
          <p:nvPr/>
        </p:nvPicPr>
        <p:blipFill>
          <a:blip r:embed="rId4"/>
          <a:stretch>
            <a:fillRect/>
          </a:stretch>
        </p:blipFill>
        <p:spPr>
          <a:xfrm>
            <a:off x="1847653" y="1225635"/>
            <a:ext cx="3814471" cy="245486"/>
          </a:xfrm>
          <a:prstGeom prst="rect">
            <a:avLst/>
          </a:prstGeom>
        </p:spPr>
      </p:pic>
      <p:sp>
        <p:nvSpPr>
          <p:cNvPr id="8" name="TextBox 7">
            <a:extLst>
              <a:ext uri="{FF2B5EF4-FFF2-40B4-BE49-F238E27FC236}">
                <a16:creationId xmlns:a16="http://schemas.microsoft.com/office/drawing/2014/main" id="{7247C83D-E1ED-4A60-83BF-238F84BD81FE}"/>
              </a:ext>
            </a:extLst>
          </p:cNvPr>
          <p:cNvSpPr txBox="1"/>
          <p:nvPr/>
        </p:nvSpPr>
        <p:spPr>
          <a:xfrm>
            <a:off x="577393" y="2067180"/>
            <a:ext cx="10659358" cy="1962973"/>
          </a:xfrm>
          <a:prstGeom prst="rect">
            <a:avLst/>
          </a:prstGeom>
          <a:noFill/>
        </p:spPr>
        <p:txBody>
          <a:bodyPr wrap="square">
            <a:spAutoFit/>
          </a:bodyPr>
          <a:lstStyle/>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Arial" panose="020B0604020202020204" pitchFamily="34" charset="0"/>
              </a:rPr>
              <a:t>Choque de interesses existe sempre que preocupações ou metas pessoais ou de terceiros possam influenciar a capacidade de agir com imparcialidade, seja porque o(a) profissional ou alguém próximo tem algo a ganhar ou a perder com as decisões feitas em um determinado contexto. 	</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Arial" panose="020B0604020202020204" pitchFamily="34" charset="0"/>
              </a:rPr>
              <a:t>Pessoas próximas incluem esposos(as) ou companheiros(as), genitores(as), descendentes, ascendentes e outros dependentes dos colaboradores ou de seus respectivos esposos(as) ou companheiros(as), amigos(as) ou outras pessoas de seu círculo social.</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8843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65F73143-052E-3B29-025F-4105730ECBF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9E23E51-1277-4B44-A8C8-6E749EC03244}"/>
              </a:ext>
            </a:extLst>
          </p:cNvPr>
          <p:cNvSpPr/>
          <p:nvPr/>
        </p:nvSpPr>
        <p:spPr>
          <a:xfrm>
            <a:off x="0" y="1102936"/>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ctangle 3">
            <a:extLst>
              <a:ext uri="{FF2B5EF4-FFF2-40B4-BE49-F238E27FC236}">
                <a16:creationId xmlns:a16="http://schemas.microsoft.com/office/drawing/2014/main" id="{6BD5C4AD-767D-A904-F0BE-221FC2924E70}"/>
              </a:ext>
            </a:extLst>
          </p:cNvPr>
          <p:cNvSpPr/>
          <p:nvPr/>
        </p:nvSpPr>
        <p:spPr>
          <a:xfrm>
            <a:off x="0" y="496723"/>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Picture 2">
            <a:extLst>
              <a:ext uri="{FF2B5EF4-FFF2-40B4-BE49-F238E27FC236}">
                <a16:creationId xmlns:a16="http://schemas.microsoft.com/office/drawing/2014/main" id="{CB132769-CD2C-5847-74DE-E66E0B9F1EC7}"/>
              </a:ext>
            </a:extLst>
          </p:cNvPr>
          <p:cNvPicPr>
            <a:picLocks noChangeAspect="1"/>
          </p:cNvPicPr>
          <p:nvPr/>
        </p:nvPicPr>
        <p:blipFill>
          <a:blip r:embed="rId3"/>
          <a:stretch>
            <a:fillRect/>
          </a:stretch>
        </p:blipFill>
        <p:spPr>
          <a:xfrm>
            <a:off x="859361" y="637904"/>
            <a:ext cx="5495925" cy="323850"/>
          </a:xfrm>
          <a:prstGeom prst="rect">
            <a:avLst/>
          </a:prstGeom>
        </p:spPr>
      </p:pic>
      <p:pic>
        <p:nvPicPr>
          <p:cNvPr id="9" name="Picture 8">
            <a:extLst>
              <a:ext uri="{FF2B5EF4-FFF2-40B4-BE49-F238E27FC236}">
                <a16:creationId xmlns:a16="http://schemas.microsoft.com/office/drawing/2014/main" id="{E1B0056E-8032-93FB-96FD-8275682DC394}"/>
              </a:ext>
            </a:extLst>
          </p:cNvPr>
          <p:cNvPicPr>
            <a:picLocks noChangeAspect="1"/>
          </p:cNvPicPr>
          <p:nvPr/>
        </p:nvPicPr>
        <p:blipFill>
          <a:blip r:embed="rId4"/>
          <a:stretch>
            <a:fillRect/>
          </a:stretch>
        </p:blipFill>
        <p:spPr>
          <a:xfrm>
            <a:off x="1008716" y="1144104"/>
            <a:ext cx="5476875" cy="200025"/>
          </a:xfrm>
          <a:prstGeom prst="rect">
            <a:avLst/>
          </a:prstGeom>
        </p:spPr>
      </p:pic>
      <p:sp>
        <p:nvSpPr>
          <p:cNvPr id="11" name="TextBox 10">
            <a:extLst>
              <a:ext uri="{FF2B5EF4-FFF2-40B4-BE49-F238E27FC236}">
                <a16:creationId xmlns:a16="http://schemas.microsoft.com/office/drawing/2014/main" id="{254F5A1C-6BD4-05FB-9575-4B7BA9422497}"/>
              </a:ext>
            </a:extLst>
          </p:cNvPr>
          <p:cNvSpPr txBox="1"/>
          <p:nvPr/>
        </p:nvSpPr>
        <p:spPr>
          <a:xfrm>
            <a:off x="260858" y="2017584"/>
            <a:ext cx="11060734" cy="5116914"/>
          </a:xfrm>
          <a:prstGeom prst="rect">
            <a:avLst/>
          </a:prstGeom>
          <a:noFill/>
        </p:spPr>
        <p:txBody>
          <a:bodyPr wrap="square">
            <a:spAutoFit/>
          </a:bodyPr>
          <a:lstStyle/>
          <a:p>
            <a:r>
              <a:rPr lang="pt-BR" sz="1800" dirty="0">
                <a:effectLst/>
                <a:latin typeface="Aptos Narrow" panose="020B0004020202020204" pitchFamily="34" charset="0"/>
                <a:ea typeface="Aptos" panose="020B0004020202020204" pitchFamily="34" charset="0"/>
                <a:cs typeface="Times New Roman" panose="02020603050405020304" pitchFamily="18" charset="0"/>
              </a:rPr>
              <a:t>	Com a crescente presença nas redes sociais e plataformas online, a imagem e a reputação de um profissional são frequentemente moldadas por suas interações virtuais. Manter um padrão elevado de conduta online não apenas reforça a credibilidade e a confiança junto a clientes e colegas, mas também protege a integridade do escritório como um todo. </a:t>
            </a: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São exemplos de práticas positivas e responsáveis nas mídias sociais:</a:t>
            </a:r>
          </a:p>
          <a:p>
            <a:endParaRPr lang="pt-BR" sz="9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Compartilhamento de conteúdo positivo</a:t>
            </a:r>
            <a:r>
              <a:rPr lang="pt-BR" sz="1800" kern="100" dirty="0">
                <a:effectLst/>
                <a:latin typeface="Aptos Narrow" panose="020B0004020202020204" pitchFamily="34" charset="0"/>
                <a:ea typeface="Aptos" panose="020B0004020202020204" pitchFamily="34" charset="0"/>
                <a:cs typeface="Arial" panose="020B0604020202020204" pitchFamily="34" charset="0"/>
              </a:rPr>
              <a:t>: incentivamos os profissionais a compartilhar conquistas do escritório, como vitórias em casos, prêmios recebidos e eventos comunitários.</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Participação em debates construtivos</a:t>
            </a:r>
            <a:r>
              <a:rPr lang="pt-BR" sz="1800" kern="100" dirty="0">
                <a:effectLst/>
                <a:latin typeface="Aptos Narrow" panose="020B0004020202020204" pitchFamily="34" charset="0"/>
                <a:ea typeface="Aptos" panose="020B0004020202020204" pitchFamily="34" charset="0"/>
                <a:cs typeface="Arial" panose="020B0604020202020204" pitchFamily="34" charset="0"/>
              </a:rPr>
              <a:t>: é encorajado participar de discussões relevantes e construtivas nas redes sociais, sempre mantendo uma postura profissional.</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Promoção da cultura do escritório</a:t>
            </a:r>
            <a:r>
              <a:rPr lang="pt-BR" sz="1800" kern="100" dirty="0">
                <a:effectLst/>
                <a:latin typeface="Aptos Narrow" panose="020B0004020202020204" pitchFamily="34" charset="0"/>
                <a:ea typeface="Aptos" panose="020B0004020202020204" pitchFamily="34" charset="0"/>
                <a:cs typeface="Arial" panose="020B0604020202020204" pitchFamily="34" charset="0"/>
              </a:rPr>
              <a:t>: incentivamos a divulgação de iniciativas e eventos do escritório que promovam a cultura interna e o bem-estar dos colaboradores.</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Uso de hashtags e marcação</a:t>
            </a:r>
            <a:r>
              <a:rPr lang="pt-BR" sz="1800" kern="100" dirty="0">
                <a:effectLst/>
                <a:latin typeface="Aptos Narrow" panose="020B0004020202020204" pitchFamily="34" charset="0"/>
                <a:ea typeface="Aptos" panose="020B0004020202020204" pitchFamily="34" charset="0"/>
                <a:cs typeface="Arial" panose="020B0604020202020204" pitchFamily="34" charset="0"/>
              </a:rPr>
              <a:t>: utilizar hashtags relacionadas ao escritório e marcar a conta oficial nas postagens que promovem o trabalho realizado, para aumentar a visibilidade da nossa marca.</a:t>
            </a:r>
          </a:p>
          <a:p>
            <a:pPr marL="342900" lvl="0" indent="-342900" algn="just">
              <a:lnSpc>
                <a:spcPct val="107000"/>
              </a:lnSpc>
              <a:spcAft>
                <a:spcPts val="800"/>
              </a:spcAft>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Educação e informação</a:t>
            </a:r>
            <a:r>
              <a:rPr lang="pt-BR" sz="1800" kern="100" dirty="0">
                <a:effectLst/>
                <a:latin typeface="Aptos Narrow" panose="020B0004020202020204" pitchFamily="34" charset="0"/>
                <a:ea typeface="Aptos" panose="020B0004020202020204" pitchFamily="34" charset="0"/>
                <a:cs typeface="Arial" panose="020B0604020202020204" pitchFamily="34" charset="0"/>
              </a:rPr>
              <a:t>: os colaboradores são incentivados a compartilhar conteúdos educativos e informativos sobre temas jurídicos de interesse, contribuindo para o fortalecimento da imagem do escritório como referência no setor.</a:t>
            </a:r>
          </a:p>
          <a:p>
            <a:endParaRPr lang="pt-BR" dirty="0">
              <a:latin typeface="Aptos Narrow" panose="020B0004020202020204" pitchFamily="34" charset="0"/>
            </a:endParaRPr>
          </a:p>
        </p:txBody>
      </p:sp>
    </p:spTree>
    <p:extLst>
      <p:ext uri="{BB962C8B-B14F-4D97-AF65-F5344CB8AC3E}">
        <p14:creationId xmlns:p14="http://schemas.microsoft.com/office/powerpoint/2010/main" val="3172744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tile tx="0" ty="0" sx="100000" sy="100000" flip="none" algn="ctr"/>
        </a:blipFill>
        <a:effectLst/>
      </p:bgPr>
    </p:bg>
    <p:spTree>
      <p:nvGrpSpPr>
        <p:cNvPr id="1" name="">
          <a:extLst>
            <a:ext uri="{FF2B5EF4-FFF2-40B4-BE49-F238E27FC236}">
              <a16:creationId xmlns:a16="http://schemas.microsoft.com/office/drawing/2014/main" id="{68B38F06-5E16-B347-8645-02CB9E4D04C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A6701AB-F10D-548C-0B71-561B11A55286}"/>
              </a:ext>
            </a:extLst>
          </p:cNvPr>
          <p:cNvSpPr/>
          <p:nvPr/>
        </p:nvSpPr>
        <p:spPr>
          <a:xfrm>
            <a:off x="0" y="1102936"/>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ctangle 3">
            <a:extLst>
              <a:ext uri="{FF2B5EF4-FFF2-40B4-BE49-F238E27FC236}">
                <a16:creationId xmlns:a16="http://schemas.microsoft.com/office/drawing/2014/main" id="{D8DE873E-D7B5-FE0B-98CD-84AB7DDFD481}"/>
              </a:ext>
            </a:extLst>
          </p:cNvPr>
          <p:cNvSpPr/>
          <p:nvPr/>
        </p:nvSpPr>
        <p:spPr>
          <a:xfrm>
            <a:off x="0" y="496723"/>
            <a:ext cx="7494309" cy="606213"/>
          </a:xfrm>
          <a:prstGeom prst="rect">
            <a:avLst/>
          </a:prstGeom>
          <a:solidFill>
            <a:srgbClr val="AB916F">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Picture 2">
            <a:extLst>
              <a:ext uri="{FF2B5EF4-FFF2-40B4-BE49-F238E27FC236}">
                <a16:creationId xmlns:a16="http://schemas.microsoft.com/office/drawing/2014/main" id="{E358832F-EDCB-79A6-868D-078967D07AB3}"/>
              </a:ext>
            </a:extLst>
          </p:cNvPr>
          <p:cNvPicPr>
            <a:picLocks noChangeAspect="1"/>
          </p:cNvPicPr>
          <p:nvPr/>
        </p:nvPicPr>
        <p:blipFill>
          <a:blip r:embed="rId3"/>
          <a:stretch>
            <a:fillRect/>
          </a:stretch>
        </p:blipFill>
        <p:spPr>
          <a:xfrm>
            <a:off x="859361" y="637904"/>
            <a:ext cx="5495925" cy="323850"/>
          </a:xfrm>
          <a:prstGeom prst="rect">
            <a:avLst/>
          </a:prstGeom>
        </p:spPr>
      </p:pic>
      <p:pic>
        <p:nvPicPr>
          <p:cNvPr id="9" name="Picture 8">
            <a:extLst>
              <a:ext uri="{FF2B5EF4-FFF2-40B4-BE49-F238E27FC236}">
                <a16:creationId xmlns:a16="http://schemas.microsoft.com/office/drawing/2014/main" id="{370933AA-B628-A0DE-E47D-55E34DACD08D}"/>
              </a:ext>
            </a:extLst>
          </p:cNvPr>
          <p:cNvPicPr>
            <a:picLocks noChangeAspect="1"/>
          </p:cNvPicPr>
          <p:nvPr/>
        </p:nvPicPr>
        <p:blipFill>
          <a:blip r:embed="rId4"/>
          <a:stretch>
            <a:fillRect/>
          </a:stretch>
        </p:blipFill>
        <p:spPr>
          <a:xfrm>
            <a:off x="1008716" y="1144104"/>
            <a:ext cx="5476875" cy="200025"/>
          </a:xfrm>
          <a:prstGeom prst="rect">
            <a:avLst/>
          </a:prstGeom>
        </p:spPr>
      </p:pic>
      <p:sp>
        <p:nvSpPr>
          <p:cNvPr id="11" name="TextBox 10">
            <a:extLst>
              <a:ext uri="{FF2B5EF4-FFF2-40B4-BE49-F238E27FC236}">
                <a16:creationId xmlns:a16="http://schemas.microsoft.com/office/drawing/2014/main" id="{8697521E-A164-DCD3-8B0F-725CBAA5D2AF}"/>
              </a:ext>
            </a:extLst>
          </p:cNvPr>
          <p:cNvSpPr txBox="1"/>
          <p:nvPr/>
        </p:nvSpPr>
        <p:spPr>
          <a:xfrm>
            <a:off x="260858" y="2017584"/>
            <a:ext cx="11060734" cy="4529830"/>
          </a:xfrm>
          <a:prstGeom prst="rect">
            <a:avLst/>
          </a:prstGeom>
          <a:noFill/>
        </p:spPr>
        <p:txBody>
          <a:bodyPr wrap="square">
            <a:spAutoFit/>
          </a:bodyPr>
          <a:lstStyle/>
          <a:p>
            <a:pPr indent="449580" algn="just">
              <a:lnSpc>
                <a:spcPct val="107000"/>
              </a:lnSpc>
              <a:spcAft>
                <a:spcPts val="800"/>
              </a:spcAft>
            </a:pPr>
            <a:r>
              <a:rPr lang="pt-BR" sz="1800" dirty="0">
                <a:effectLst/>
                <a:latin typeface="Aptos Narrow" panose="020B0004020202020204" pitchFamily="34" charset="0"/>
                <a:ea typeface="Aptos" panose="020B0004020202020204" pitchFamily="34" charset="0"/>
                <a:cs typeface="Times New Roman" panose="02020603050405020304" pitchFamily="18" charset="0"/>
              </a:rPr>
              <a:t>	</a:t>
            </a: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Todos os dados e informações dos clientes são estritamente confidenciais. A violação do sigilo profissional poderá resultar inclusive na rescisão do contrato de trabalho e responsabilização civil e penal. Todos os processos que envolvem coleta, tratamento e armazenamento de dados pessoais devem seguir as diretrizes da LGPD. Isso inclui a obtenção de consentimento explícito dos titulares de dados. </a:t>
            </a:r>
          </a:p>
          <a:p>
            <a:pPr indent="449580" algn="just">
              <a:lnSpc>
                <a:spcPct val="107000"/>
              </a:lnSpc>
              <a:spcAft>
                <a:spcPts val="800"/>
              </a:spcAft>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 </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Divulgação de informações confidenciais</a:t>
            </a:r>
            <a:r>
              <a:rPr lang="pt-BR" sz="1800" kern="100" dirty="0">
                <a:effectLst/>
                <a:latin typeface="Aptos Narrow" panose="020B0004020202020204" pitchFamily="34" charset="0"/>
                <a:ea typeface="Aptos" panose="020B0004020202020204" pitchFamily="34" charset="0"/>
                <a:cs typeface="Arial" panose="020B0604020202020204" pitchFamily="34" charset="0"/>
              </a:rPr>
              <a:t>: compartilhar informações sensíveis sobre clientes, casos ou qualquer dado confidencial relacionado ao escritório.</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Comentários negativos sobre clientes ou colegas</a:t>
            </a:r>
            <a:r>
              <a:rPr lang="pt-BR" sz="1800" kern="100" dirty="0">
                <a:effectLst/>
                <a:latin typeface="Aptos Narrow" panose="020B0004020202020204" pitchFamily="34" charset="0"/>
                <a:ea typeface="Aptos" panose="020B0004020202020204" pitchFamily="34" charset="0"/>
                <a:cs typeface="Arial" panose="020B0604020202020204" pitchFamily="34" charset="0"/>
              </a:rPr>
              <a:t>: não é permitido fazer comentários depreciativos ou críticas sobre clientes, colegas ou concorrentes nas redes sociais.</a:t>
            </a:r>
          </a:p>
          <a:p>
            <a:pPr marL="342900" lvl="0" indent="-342900" algn="just">
              <a:lnSpc>
                <a:spcPct val="107000"/>
              </a:lnSpc>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Representação não autorizada</a:t>
            </a:r>
            <a:r>
              <a:rPr lang="pt-BR" sz="1800" kern="100" dirty="0">
                <a:effectLst/>
                <a:latin typeface="Aptos Narrow" panose="020B0004020202020204" pitchFamily="34" charset="0"/>
                <a:ea typeface="Aptos" panose="020B0004020202020204" pitchFamily="34" charset="0"/>
                <a:cs typeface="Arial" panose="020B0604020202020204" pitchFamily="34" charset="0"/>
              </a:rPr>
              <a:t>: os colaboradores não devem se apresentar como representantes do escritório ou emitir opiniões em nome do Bastos Freire Advogados sem autorização prévia.</a:t>
            </a:r>
          </a:p>
          <a:p>
            <a:pPr marL="342900" lvl="0" indent="-342900" algn="just">
              <a:lnSpc>
                <a:spcPct val="107000"/>
              </a:lnSpc>
              <a:spcAft>
                <a:spcPts val="800"/>
              </a:spcAft>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Relacionamento com a imprensa:</a:t>
            </a:r>
            <a:r>
              <a:rPr lang="pt-BR" sz="1800" kern="100" dirty="0">
                <a:effectLst/>
                <a:latin typeface="Aptos Narrow" panose="020B0004020202020204" pitchFamily="34" charset="0"/>
                <a:ea typeface="Aptos" panose="020B0004020202020204" pitchFamily="34" charset="0"/>
                <a:cs typeface="Arial" panose="020B0604020202020204" pitchFamily="34" charset="0"/>
              </a:rPr>
              <a:t> é fundamental obter consentimento prévio antes de conceder entrevistas ou permitir o uso de imagens relacionadas ao escritório, bem como sobre o conteúdo a ser divulgado à imprensa.</a:t>
            </a:r>
          </a:p>
          <a:p>
            <a:endParaRPr lang="pt-BR" dirty="0">
              <a:latin typeface="Aptos Narrow" panose="020B0004020202020204" pitchFamily="34" charset="0"/>
            </a:endParaRPr>
          </a:p>
        </p:txBody>
      </p:sp>
    </p:spTree>
    <p:extLst>
      <p:ext uri="{BB962C8B-B14F-4D97-AF65-F5344CB8AC3E}">
        <p14:creationId xmlns:p14="http://schemas.microsoft.com/office/powerpoint/2010/main" val="3481525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a:extLst>
            <a:ext uri="{FF2B5EF4-FFF2-40B4-BE49-F238E27FC236}">
              <a16:creationId xmlns:a16="http://schemas.microsoft.com/office/drawing/2014/main" id="{0653B928-FE66-AD2B-9715-D8EAAB9D387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BCB48CD-2E9E-DD4A-CED0-6447E6BD8880}"/>
              </a:ext>
            </a:extLst>
          </p:cNvPr>
          <p:cNvSpPr/>
          <p:nvPr/>
        </p:nvSpPr>
        <p:spPr>
          <a:xfrm>
            <a:off x="0" y="542028"/>
            <a:ext cx="7494309" cy="60621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TextBox 10">
            <a:extLst>
              <a:ext uri="{FF2B5EF4-FFF2-40B4-BE49-F238E27FC236}">
                <a16:creationId xmlns:a16="http://schemas.microsoft.com/office/drawing/2014/main" id="{B2E8F1BB-05D8-48ED-87C3-0F085D8746C5}"/>
              </a:ext>
            </a:extLst>
          </p:cNvPr>
          <p:cNvSpPr txBox="1"/>
          <p:nvPr/>
        </p:nvSpPr>
        <p:spPr>
          <a:xfrm>
            <a:off x="260858" y="2017584"/>
            <a:ext cx="11060734" cy="3549561"/>
          </a:xfrm>
          <a:prstGeom prst="rect">
            <a:avLst/>
          </a:prstGeom>
          <a:noFill/>
        </p:spPr>
        <p:txBody>
          <a:bodyPr wrap="square">
            <a:spAutoFit/>
          </a:bodyPr>
          <a:lstStyle/>
          <a:p>
            <a:pPr marL="285750" indent="-285750" algn="just">
              <a:lnSpc>
                <a:spcPct val="107000"/>
              </a:lnSpc>
              <a:spcAft>
                <a:spcPts val="800"/>
              </a:spcAft>
              <a:buFont typeface="Wingdings" panose="05000000000000000000" pitchFamily="2" charset="2"/>
              <a:buChar char="v"/>
            </a:pPr>
            <a:r>
              <a:rPr lang="pt-BR" sz="1800" b="1" kern="100" dirty="0">
                <a:effectLst/>
                <a:latin typeface="Aptos Narrow" panose="020B0004020202020204" pitchFamily="34" charset="0"/>
                <a:ea typeface="Aptos" panose="020B0004020202020204" pitchFamily="34" charset="0"/>
                <a:cs typeface="Arial" panose="020B0604020202020204" pitchFamily="34" charset="0"/>
              </a:rPr>
              <a:t>Não toleramos desperdício de recursos naturais ou de bens fornecidos pelo escritório</a:t>
            </a:r>
            <a:r>
              <a:rPr lang="pt-BR" sz="1800" kern="100" dirty="0">
                <a:effectLst/>
                <a:latin typeface="Aptos Narrow" panose="020B0004020202020204" pitchFamily="34" charset="0"/>
                <a:ea typeface="Aptos" panose="020B0004020202020204" pitchFamily="34" charset="0"/>
                <a:cs typeface="Arial" panose="020B0604020202020204" pitchFamily="34" charset="0"/>
              </a:rPr>
              <a:t>.</a:t>
            </a:r>
          </a:p>
          <a:p>
            <a:pPr marL="285750" indent="-285750" algn="just">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Bens e recursos incluem tudo aquilo que o escritório possui ou contratou, e que utilizamos em nossas atividades, tais como nossos recursos financeiros e instalações físicas, computadores, telefones celulares, mobiliário e maquinário, sistemas de tecnologia ou imateriais, como conceitos, metodologia, minutas e modelos, informações, estratégias, planos, pesquisas e nosso acervo técnico e intelectual.</a:t>
            </a:r>
          </a:p>
          <a:p>
            <a:pPr marL="285750" indent="-285750" algn="just">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Arial" panose="020B0604020202020204" pitchFamily="34" charset="0"/>
              </a:rPr>
              <a:t>É proibida a utilização de recursos do escritório para tratar de assuntos pessoais ou para </a:t>
            </a:r>
            <a:r>
              <a:rPr lang="pt-BR" sz="1800" kern="100" dirty="0" err="1">
                <a:effectLst/>
                <a:latin typeface="Aptos Narrow" panose="020B0004020202020204" pitchFamily="34" charset="0"/>
                <a:ea typeface="Aptos" panose="020B0004020202020204" pitchFamily="34" charset="0"/>
                <a:cs typeface="Arial" panose="020B0604020202020204" pitchFamily="34" charset="0"/>
              </a:rPr>
              <a:t>аrmаzenаr</a:t>
            </a:r>
            <a:r>
              <a:rPr lang="pt-BR" sz="1800" kern="100" dirty="0">
                <a:effectLst/>
                <a:latin typeface="Aptos Narrow" panose="020B0004020202020204" pitchFamily="34" charset="0"/>
                <a:ea typeface="Aptos" panose="020B0004020202020204" pitchFamily="34" charset="0"/>
                <a:cs typeface="Arial" panose="020B0604020202020204" pitchFamily="34" charset="0"/>
              </a:rPr>
              <a:t> ou retirar documentos, informações e objetos de qualquer filial sem autorização prévia.</a:t>
            </a: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endParaRPr lang="pt-BR" dirty="0">
              <a:latin typeface="Aptos Narrow" panose="020B0004020202020204" pitchFamily="34" charset="0"/>
            </a:endParaRPr>
          </a:p>
        </p:txBody>
      </p:sp>
      <p:pic>
        <p:nvPicPr>
          <p:cNvPr id="7" name="Picture 6">
            <a:extLst>
              <a:ext uri="{FF2B5EF4-FFF2-40B4-BE49-F238E27FC236}">
                <a16:creationId xmlns:a16="http://schemas.microsoft.com/office/drawing/2014/main" id="{9543CBC5-EC4C-B8E9-A216-20462E77E72F}"/>
              </a:ext>
            </a:extLst>
          </p:cNvPr>
          <p:cNvPicPr>
            <a:picLocks noChangeAspect="1"/>
          </p:cNvPicPr>
          <p:nvPr/>
        </p:nvPicPr>
        <p:blipFill>
          <a:blip r:embed="rId2"/>
          <a:stretch>
            <a:fillRect/>
          </a:stretch>
        </p:blipFill>
        <p:spPr>
          <a:xfrm>
            <a:off x="328023" y="652191"/>
            <a:ext cx="6162675" cy="295275"/>
          </a:xfrm>
          <a:prstGeom prst="rect">
            <a:avLst/>
          </a:prstGeom>
        </p:spPr>
      </p:pic>
    </p:spTree>
    <p:extLst>
      <p:ext uri="{BB962C8B-B14F-4D97-AF65-F5344CB8AC3E}">
        <p14:creationId xmlns:p14="http://schemas.microsoft.com/office/powerpoint/2010/main" val="212903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a:extLst>
            <a:ext uri="{FF2B5EF4-FFF2-40B4-BE49-F238E27FC236}">
              <a16:creationId xmlns:a16="http://schemas.microsoft.com/office/drawing/2014/main" id="{D7F6CC55-9E62-366B-2B8E-2839F481A62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F3D71C2-31CB-D6C0-5437-D2F35AAA468A}"/>
              </a:ext>
            </a:extLst>
          </p:cNvPr>
          <p:cNvSpPr/>
          <p:nvPr/>
        </p:nvSpPr>
        <p:spPr>
          <a:xfrm>
            <a:off x="0" y="542028"/>
            <a:ext cx="7494309" cy="60621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1" descr="Imagem digital fictícia de personagem de desenho animado&#10;&#10;Descrição gerada automaticamente com confiança média">
            <a:extLst>
              <a:ext uri="{FF2B5EF4-FFF2-40B4-BE49-F238E27FC236}">
                <a16:creationId xmlns:a16="http://schemas.microsoft.com/office/drawing/2014/main" id="{0230156B-421E-799C-FCB8-B1838545D3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716" y="235104"/>
            <a:ext cx="828675" cy="828675"/>
          </a:xfrm>
          <a:prstGeom prst="rect">
            <a:avLst/>
          </a:prstGeom>
        </p:spPr>
      </p:pic>
      <p:pic>
        <p:nvPicPr>
          <p:cNvPr id="10" name="Picture 9">
            <a:extLst>
              <a:ext uri="{FF2B5EF4-FFF2-40B4-BE49-F238E27FC236}">
                <a16:creationId xmlns:a16="http://schemas.microsoft.com/office/drawing/2014/main" id="{7885EBF1-D498-CD79-6468-EECB32121B44}"/>
              </a:ext>
            </a:extLst>
          </p:cNvPr>
          <p:cNvPicPr>
            <a:picLocks noChangeAspect="1"/>
          </p:cNvPicPr>
          <p:nvPr/>
        </p:nvPicPr>
        <p:blipFill>
          <a:blip r:embed="rId3"/>
          <a:stretch>
            <a:fillRect/>
          </a:stretch>
        </p:blipFill>
        <p:spPr>
          <a:xfrm>
            <a:off x="1350391" y="542028"/>
            <a:ext cx="4933950" cy="438150"/>
          </a:xfrm>
          <a:prstGeom prst="rect">
            <a:avLst/>
          </a:prstGeom>
        </p:spPr>
      </p:pic>
      <p:sp>
        <p:nvSpPr>
          <p:cNvPr id="12" name="TextBox 11">
            <a:extLst>
              <a:ext uri="{FF2B5EF4-FFF2-40B4-BE49-F238E27FC236}">
                <a16:creationId xmlns:a16="http://schemas.microsoft.com/office/drawing/2014/main" id="{0A4C6B8E-2A98-A7F0-5F49-6358E4333374}"/>
              </a:ext>
            </a:extLst>
          </p:cNvPr>
          <p:cNvSpPr txBox="1"/>
          <p:nvPr/>
        </p:nvSpPr>
        <p:spPr>
          <a:xfrm>
            <a:off x="260858" y="2017584"/>
            <a:ext cx="11060734" cy="3560975"/>
          </a:xfrm>
          <a:prstGeom prst="rect">
            <a:avLst/>
          </a:prstGeom>
          <a:noFill/>
        </p:spPr>
        <p:txBody>
          <a:bodyPr wrap="square">
            <a:spAutoFit/>
          </a:bodyPr>
          <a:lstStyle/>
          <a:p>
            <a:pPr marL="285750" indent="-285750" algn="ctr">
              <a:lnSpc>
                <a:spcPct val="107000"/>
              </a:lnSpc>
              <a:spcAft>
                <a:spcPts val="800"/>
              </a:spcAft>
              <a:buFont typeface="Wingdings" panose="05000000000000000000" pitchFamily="2" charset="2"/>
              <a:buChar char="v"/>
            </a:pPr>
            <a:r>
              <a:rPr lang="pt-BR" sz="1800" kern="100" dirty="0">
                <a:effectLst/>
                <a:latin typeface="Aptos Narrow" panose="020B0004020202020204" pitchFamily="34" charset="0"/>
                <a:ea typeface="Aptos" panose="020B0004020202020204" pitchFamily="34" charset="0"/>
                <a:cs typeface="Times New Roman" panose="02020603050405020304" pitchFamily="18" charset="0"/>
              </a:rPr>
              <a:t>E-mail;</a:t>
            </a:r>
          </a:p>
          <a:p>
            <a:pPr marL="285750" indent="-285750" algn="ctr">
              <a:lnSpc>
                <a:spcPct val="107000"/>
              </a:lnSpc>
              <a:spcAft>
                <a:spcPts val="800"/>
              </a:spcAft>
              <a:buFont typeface="Wingdings" panose="05000000000000000000" pitchFamily="2" charset="2"/>
              <a:buChar char="v"/>
            </a:pPr>
            <a:r>
              <a:rPr lang="pt-BR" kern="100" dirty="0">
                <a:latin typeface="Aptos Narrow" panose="020B0004020202020204" pitchFamily="34" charset="0"/>
                <a:ea typeface="Aptos" panose="020B0004020202020204" pitchFamily="34" charset="0"/>
                <a:cs typeface="Times New Roman" panose="02020603050405020304" pitchFamily="18" charset="0"/>
              </a:rPr>
              <a:t>Comitê de Ética;</a:t>
            </a:r>
          </a:p>
          <a:p>
            <a:pPr marL="285750" indent="-285750" algn="ctr">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ctr">
              <a:lnSpc>
                <a:spcPct val="107000"/>
              </a:lnSpc>
              <a:spcAft>
                <a:spcPts val="800"/>
              </a:spcAft>
              <a:buFont typeface="Wingdings" panose="05000000000000000000" pitchFamily="2" charset="2"/>
              <a:buChar char="v"/>
            </a:pPr>
            <a:endParaRPr lang="pt-BR" kern="100" dirty="0">
              <a:latin typeface="Aptos Narrow" panose="020B0004020202020204" pitchFamily="34" charset="0"/>
              <a:ea typeface="Aptos" panose="020B0004020202020204" pitchFamily="34" charset="0"/>
              <a:cs typeface="Times New Roman" panose="02020603050405020304" pitchFamily="18" charset="0"/>
            </a:endParaRPr>
          </a:p>
          <a:p>
            <a:pPr marL="285750" indent="-285750" algn="ctr">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ctr">
              <a:lnSpc>
                <a:spcPct val="107000"/>
              </a:lnSpc>
              <a:spcAft>
                <a:spcPts val="800"/>
              </a:spcAft>
              <a:buFont typeface="Wingdings" panose="05000000000000000000" pitchFamily="2" charset="2"/>
              <a:buChar char="v"/>
            </a:pPr>
            <a:endParaRPr lang="pt-BR" kern="100" dirty="0">
              <a:latin typeface="Aptos Narrow" panose="020B0004020202020204" pitchFamily="34" charset="0"/>
              <a:ea typeface="Aptos" panose="020B0004020202020204" pitchFamily="34" charset="0"/>
              <a:cs typeface="Times New Roman" panose="02020603050405020304" pitchFamily="18" charset="0"/>
            </a:endParaRPr>
          </a:p>
          <a:p>
            <a:pPr marL="285750" indent="-285750" algn="ctr">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marL="285750" indent="-285750" algn="ctr">
              <a:lnSpc>
                <a:spcPct val="107000"/>
              </a:lnSpc>
              <a:spcAft>
                <a:spcPts val="800"/>
              </a:spcAft>
              <a:buFont typeface="Wingdings" panose="05000000000000000000" pitchFamily="2" charset="2"/>
              <a:buChar char="v"/>
            </a:pPr>
            <a:endParaRPr lang="pt-BR" sz="1800" kern="100" dirty="0">
              <a:effectLst/>
              <a:latin typeface="Aptos Narrow" panose="020B0004020202020204" pitchFamily="34" charset="0"/>
              <a:ea typeface="Aptos" panose="020B0004020202020204" pitchFamily="34" charset="0"/>
              <a:cs typeface="Times New Roman" panose="02020603050405020304" pitchFamily="18" charset="0"/>
            </a:endParaRPr>
          </a:p>
          <a:p>
            <a:pPr algn="ctr"/>
            <a:endParaRPr lang="pt-BR" dirty="0">
              <a:latin typeface="Aptos Narrow" panose="020B0004020202020204" pitchFamily="34" charset="0"/>
            </a:endParaRPr>
          </a:p>
        </p:txBody>
      </p:sp>
      <p:sp>
        <p:nvSpPr>
          <p:cNvPr id="14" name="TextBox 13">
            <a:extLst>
              <a:ext uri="{FF2B5EF4-FFF2-40B4-BE49-F238E27FC236}">
                <a16:creationId xmlns:a16="http://schemas.microsoft.com/office/drawing/2014/main" id="{F76D2313-5DAC-5B7B-E0EB-4F05D284DF3D}"/>
              </a:ext>
            </a:extLst>
          </p:cNvPr>
          <p:cNvSpPr txBox="1"/>
          <p:nvPr/>
        </p:nvSpPr>
        <p:spPr>
          <a:xfrm>
            <a:off x="1726676" y="3429000"/>
            <a:ext cx="8738648" cy="378565"/>
          </a:xfrm>
          <a:prstGeom prst="rect">
            <a:avLst/>
          </a:prstGeom>
          <a:solidFill>
            <a:srgbClr val="AB916F"/>
          </a:solidFill>
        </p:spPr>
        <p:txBody>
          <a:bodyPr wrap="square">
            <a:spAutoFit/>
          </a:bodyPr>
          <a:lstStyle/>
          <a:p>
            <a:pPr algn="ctr">
              <a:lnSpc>
                <a:spcPct val="107000"/>
              </a:lnSpc>
              <a:spcAft>
                <a:spcPts val="800"/>
              </a:spcAft>
            </a:pPr>
            <a:r>
              <a:rPr lang="pt-BR" sz="1800" b="1" kern="100" dirty="0">
                <a:effectLst/>
                <a:latin typeface="Aptos Narrow" panose="020B0004020202020204" pitchFamily="34" charset="0"/>
                <a:ea typeface="Aptos" panose="020B0004020202020204" pitchFamily="34" charset="0"/>
                <a:cs typeface="Times New Roman" panose="02020603050405020304" pitchFamily="18" charset="0"/>
              </a:rPr>
              <a:t>A sua voz é fundamental para promover um ambiente de trabalho saudável e ético.</a:t>
            </a:r>
          </a:p>
        </p:txBody>
      </p:sp>
    </p:spTree>
    <p:extLst>
      <p:ext uri="{BB962C8B-B14F-4D97-AF65-F5344CB8AC3E}">
        <p14:creationId xmlns:p14="http://schemas.microsoft.com/office/powerpoint/2010/main" val="1100780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a:extLst>
            <a:ext uri="{FF2B5EF4-FFF2-40B4-BE49-F238E27FC236}">
              <a16:creationId xmlns:a16="http://schemas.microsoft.com/office/drawing/2014/main" id="{498C89CE-C262-5076-156A-81AC10A6FDE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6CA0046-4AA0-E5AC-882B-2CD12903DD51}"/>
              </a:ext>
            </a:extLst>
          </p:cNvPr>
          <p:cNvSpPr/>
          <p:nvPr/>
        </p:nvSpPr>
        <p:spPr>
          <a:xfrm>
            <a:off x="0" y="542028"/>
            <a:ext cx="7494309" cy="60621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Picture 2">
            <a:extLst>
              <a:ext uri="{FF2B5EF4-FFF2-40B4-BE49-F238E27FC236}">
                <a16:creationId xmlns:a16="http://schemas.microsoft.com/office/drawing/2014/main" id="{7698A385-F3D4-E4C7-2465-5A822F0DC9FD}"/>
              </a:ext>
            </a:extLst>
          </p:cNvPr>
          <p:cNvPicPr>
            <a:picLocks noChangeAspect="1"/>
          </p:cNvPicPr>
          <p:nvPr/>
        </p:nvPicPr>
        <p:blipFill>
          <a:blip r:embed="rId2"/>
          <a:stretch>
            <a:fillRect/>
          </a:stretch>
        </p:blipFill>
        <p:spPr>
          <a:xfrm>
            <a:off x="247108" y="644913"/>
            <a:ext cx="7058665" cy="341429"/>
          </a:xfrm>
          <a:prstGeom prst="rect">
            <a:avLst/>
          </a:prstGeom>
        </p:spPr>
      </p:pic>
      <p:sp>
        <p:nvSpPr>
          <p:cNvPr id="5" name="TextBox 4">
            <a:extLst>
              <a:ext uri="{FF2B5EF4-FFF2-40B4-BE49-F238E27FC236}">
                <a16:creationId xmlns:a16="http://schemas.microsoft.com/office/drawing/2014/main" id="{32290C90-E481-5663-C43A-8BEABC0B27F3}"/>
              </a:ext>
            </a:extLst>
          </p:cNvPr>
          <p:cNvSpPr txBox="1"/>
          <p:nvPr/>
        </p:nvSpPr>
        <p:spPr>
          <a:xfrm>
            <a:off x="0" y="3059668"/>
            <a:ext cx="12192000" cy="646331"/>
          </a:xfrm>
          <a:prstGeom prst="rect">
            <a:avLst/>
          </a:prstGeom>
          <a:solidFill>
            <a:srgbClr val="AB916F"/>
          </a:solidFill>
        </p:spPr>
        <p:txBody>
          <a:bodyPr wrap="square">
            <a:spAutoFit/>
          </a:bodyPr>
          <a:lstStyle/>
          <a:p>
            <a:pPr algn="ctr"/>
            <a:r>
              <a:rPr lang="pt-BR" sz="1800" dirty="0">
                <a:effectLst/>
                <a:latin typeface="Aptos Narrow" panose="020B0004020202020204" pitchFamily="34" charset="0"/>
                <a:ea typeface="Aptos" panose="020B0004020202020204" pitchFamily="34" charset="0"/>
                <a:cs typeface="Times New Roman" panose="02020603050405020304" pitchFamily="18" charset="0"/>
              </a:rPr>
              <a:t>Este </a:t>
            </a:r>
            <a:r>
              <a:rPr lang="pt-BR" sz="1800" b="1" dirty="0">
                <a:effectLst/>
                <a:latin typeface="Aptos Narrow" panose="020B0004020202020204" pitchFamily="34" charset="0"/>
                <a:ea typeface="Aptos" panose="020B0004020202020204" pitchFamily="34" charset="0"/>
                <a:cs typeface="Times New Roman" panose="02020603050405020304" pitchFamily="18" charset="0"/>
              </a:rPr>
              <a:t>código de conduta </a:t>
            </a:r>
            <a:r>
              <a:rPr lang="pt-BR" sz="1800" dirty="0">
                <a:effectLst/>
                <a:latin typeface="Aptos Narrow" panose="020B0004020202020204" pitchFamily="34" charset="0"/>
                <a:ea typeface="Aptos" panose="020B0004020202020204" pitchFamily="34" charset="0"/>
                <a:cs typeface="Times New Roman" panose="02020603050405020304" pitchFamily="18" charset="0"/>
              </a:rPr>
              <a:t>não é um documento estático, </a:t>
            </a:r>
          </a:p>
          <a:p>
            <a:pPr algn="ctr"/>
            <a:r>
              <a:rPr lang="pt-BR" sz="1800" dirty="0">
                <a:effectLst/>
                <a:latin typeface="Aptos Narrow" panose="020B0004020202020204" pitchFamily="34" charset="0"/>
                <a:ea typeface="Aptos" panose="020B0004020202020204" pitchFamily="34" charset="0"/>
                <a:cs typeface="Times New Roman" panose="02020603050405020304" pitchFamily="18" charset="0"/>
              </a:rPr>
              <a:t>mas sim uma diretriz que deve ser revisitada regularmente. </a:t>
            </a:r>
            <a:endParaRPr lang="pt-BR" dirty="0">
              <a:latin typeface="Aptos Narrow" panose="020B0004020202020204" pitchFamily="34" charset="0"/>
            </a:endParaRPr>
          </a:p>
        </p:txBody>
      </p:sp>
    </p:spTree>
    <p:extLst>
      <p:ext uri="{BB962C8B-B14F-4D97-AF65-F5344CB8AC3E}">
        <p14:creationId xmlns:p14="http://schemas.microsoft.com/office/powerpoint/2010/main" val="3215325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C7E57"/>
        </a:solidFill>
        <a:effectLst/>
      </p:bgPr>
    </p:bg>
    <p:spTree>
      <p:nvGrpSpPr>
        <p:cNvPr id="1" name="">
          <a:extLst>
            <a:ext uri="{FF2B5EF4-FFF2-40B4-BE49-F238E27FC236}">
              <a16:creationId xmlns:a16="http://schemas.microsoft.com/office/drawing/2014/main" id="{48081929-2D71-7C71-A510-EB5CD84F733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CD10410-66F1-18D4-E4E2-96FCAA84CF1A}"/>
              </a:ext>
            </a:extLst>
          </p:cNvPr>
          <p:cNvSpPr/>
          <p:nvPr/>
        </p:nvSpPr>
        <p:spPr>
          <a:xfrm>
            <a:off x="0" y="294378"/>
            <a:ext cx="7494309" cy="60621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Box 4">
            <a:extLst>
              <a:ext uri="{FF2B5EF4-FFF2-40B4-BE49-F238E27FC236}">
                <a16:creationId xmlns:a16="http://schemas.microsoft.com/office/drawing/2014/main" id="{910EC2AE-729A-168F-8211-2B11C2DD3005}"/>
              </a:ext>
            </a:extLst>
          </p:cNvPr>
          <p:cNvSpPr txBox="1"/>
          <p:nvPr/>
        </p:nvSpPr>
        <p:spPr>
          <a:xfrm>
            <a:off x="3652053" y="966578"/>
            <a:ext cx="4887894" cy="5858405"/>
          </a:xfrm>
          <a:prstGeom prst="rect">
            <a:avLst/>
          </a:prstGeom>
          <a:solidFill>
            <a:srgbClr val="AB916F"/>
          </a:solidFill>
        </p:spPr>
        <p:txBody>
          <a:bodyPr wrap="square">
            <a:spAutoFit/>
          </a:bodyPr>
          <a:lstStyle/>
          <a:p>
            <a:pPr algn="ctr"/>
            <a:endParaRPr lang="pt-BR" dirty="0"/>
          </a:p>
        </p:txBody>
      </p:sp>
      <p:pic>
        <p:nvPicPr>
          <p:cNvPr id="4" name="Picture 3">
            <a:extLst>
              <a:ext uri="{FF2B5EF4-FFF2-40B4-BE49-F238E27FC236}">
                <a16:creationId xmlns:a16="http://schemas.microsoft.com/office/drawing/2014/main" id="{273F858E-E5FE-8A31-5E2B-2DA063B36E70}"/>
              </a:ext>
            </a:extLst>
          </p:cNvPr>
          <p:cNvPicPr>
            <a:picLocks noChangeAspect="1"/>
          </p:cNvPicPr>
          <p:nvPr/>
        </p:nvPicPr>
        <p:blipFill>
          <a:blip r:embed="rId2"/>
          <a:stretch>
            <a:fillRect/>
          </a:stretch>
        </p:blipFill>
        <p:spPr>
          <a:xfrm>
            <a:off x="784879" y="459371"/>
            <a:ext cx="5924550" cy="276225"/>
          </a:xfrm>
          <a:prstGeom prst="rect">
            <a:avLst/>
          </a:prstGeom>
        </p:spPr>
      </p:pic>
      <p:pic>
        <p:nvPicPr>
          <p:cNvPr id="10" name="Picture 9">
            <a:extLst>
              <a:ext uri="{FF2B5EF4-FFF2-40B4-BE49-F238E27FC236}">
                <a16:creationId xmlns:a16="http://schemas.microsoft.com/office/drawing/2014/main" id="{397A81F1-221A-2298-A702-2A77C754C2D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943055" y="1094192"/>
            <a:ext cx="4305889" cy="5603176"/>
          </a:xfrm>
          <a:prstGeom prst="rect">
            <a:avLst/>
          </a:prstGeom>
        </p:spPr>
      </p:pic>
    </p:spTree>
    <p:extLst>
      <p:ext uri="{BB962C8B-B14F-4D97-AF65-F5344CB8AC3E}">
        <p14:creationId xmlns:p14="http://schemas.microsoft.com/office/powerpoint/2010/main" val="3667520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3000" t="-39000" r="33000" b="-39000"/>
          </a:stretch>
        </a:blipFill>
        <a:effectLst/>
      </p:bgPr>
    </p:bg>
    <p:spTree>
      <p:nvGrpSpPr>
        <p:cNvPr id="1" name="">
          <a:extLst>
            <a:ext uri="{FF2B5EF4-FFF2-40B4-BE49-F238E27FC236}">
              <a16:creationId xmlns:a16="http://schemas.microsoft.com/office/drawing/2014/main" id="{C06C4AFC-9CA8-F306-C7C7-E70EA9D32139}"/>
            </a:ext>
          </a:extLst>
        </p:cNvPr>
        <p:cNvGrpSpPr/>
        <p:nvPr/>
      </p:nvGrpSpPr>
      <p:grpSpPr>
        <a:xfrm>
          <a:off x="0" y="0"/>
          <a:ext cx="0" cy="0"/>
          <a:chOff x="0" y="0"/>
          <a:chExt cx="0" cy="0"/>
        </a:xfrm>
      </p:grpSpPr>
      <p:pic>
        <p:nvPicPr>
          <p:cNvPr id="8" name="Picture 7" descr="A black and gold logo&#10;&#10;Description automatically generated">
            <a:extLst>
              <a:ext uri="{FF2B5EF4-FFF2-40B4-BE49-F238E27FC236}">
                <a16:creationId xmlns:a16="http://schemas.microsoft.com/office/drawing/2014/main" id="{21193771-F80E-8367-22EE-3D48E8F28A8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53406"/>
          <a:stretch/>
        </p:blipFill>
        <p:spPr>
          <a:xfrm>
            <a:off x="10063519" y="6136848"/>
            <a:ext cx="1882600" cy="494909"/>
          </a:xfrm>
          <a:prstGeom prst="rect">
            <a:avLst/>
          </a:prstGeom>
        </p:spPr>
      </p:pic>
      <p:sp>
        <p:nvSpPr>
          <p:cNvPr id="5" name="TextBox 4">
            <a:extLst>
              <a:ext uri="{FF2B5EF4-FFF2-40B4-BE49-F238E27FC236}">
                <a16:creationId xmlns:a16="http://schemas.microsoft.com/office/drawing/2014/main" id="{E8E79AB5-E6EE-1BD9-53D3-5858175F6F5B}"/>
              </a:ext>
            </a:extLst>
          </p:cNvPr>
          <p:cNvSpPr txBox="1"/>
          <p:nvPr/>
        </p:nvSpPr>
        <p:spPr>
          <a:xfrm>
            <a:off x="5498184" y="2457708"/>
            <a:ext cx="6094428" cy="1564018"/>
          </a:xfrm>
          <a:prstGeom prst="rect">
            <a:avLst/>
          </a:prstGeom>
          <a:noFill/>
        </p:spPr>
        <p:txBody>
          <a:bodyPr wrap="square">
            <a:spAutoFit/>
          </a:bodyPr>
          <a:lstStyle/>
          <a:p>
            <a:pPr algn="just">
              <a:lnSpc>
                <a:spcPct val="107000"/>
              </a:lnSpc>
              <a:spcAft>
                <a:spcPts val="800"/>
              </a:spcAft>
            </a:pPr>
            <a:r>
              <a:rPr lang="pt-BR" dirty="0">
                <a:latin typeface="Aptos Narrow" panose="020B0004020202020204" pitchFamily="34" charset="0"/>
              </a:rPr>
              <a:t>Profissionalismo é </a:t>
            </a:r>
            <a:r>
              <a:rPr lang="pt-BR" dirty="0"/>
              <a:t>a dedicação a agir com integridade, respeito e responsabilidade, mesmo nas situações mais desafiadoras</a:t>
            </a:r>
            <a:r>
              <a:rPr lang="pt-BR" dirty="0">
                <a:latin typeface="Aptos Narrow" panose="020B0004020202020204" pitchFamily="34" charset="0"/>
              </a:rPr>
              <a:t>; seguir o código de conduta é </a:t>
            </a:r>
            <a:r>
              <a:rPr lang="pt-BR" dirty="0"/>
              <a:t>garantir que nossas ações reflitam nossos valores, promovendo um ambiente de confiança e colaboração.</a:t>
            </a:r>
            <a:endParaRPr lang="pt-BR" sz="1600" kern="100" dirty="0">
              <a:effectLst/>
              <a:latin typeface="Aptos Narrow"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68654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3000" t="-39000" r="33000" b="-39000"/>
          </a:stretch>
        </a:blipFill>
        <a:effectLst/>
      </p:bgPr>
    </p:bg>
    <p:spTree>
      <p:nvGrpSpPr>
        <p:cNvPr id="1" name="">
          <a:extLst>
            <a:ext uri="{FF2B5EF4-FFF2-40B4-BE49-F238E27FC236}">
              <a16:creationId xmlns:a16="http://schemas.microsoft.com/office/drawing/2014/main" id="{F767625D-07C9-865C-28CA-B00DBEF29E18}"/>
            </a:ext>
          </a:extLst>
        </p:cNvPr>
        <p:cNvGrpSpPr/>
        <p:nvPr/>
      </p:nvGrpSpPr>
      <p:grpSpPr>
        <a:xfrm>
          <a:off x="0" y="0"/>
          <a:ext cx="0" cy="0"/>
          <a:chOff x="0" y="0"/>
          <a:chExt cx="0" cy="0"/>
        </a:xfrm>
      </p:grpSpPr>
      <p:pic>
        <p:nvPicPr>
          <p:cNvPr id="8" name="Picture 7" descr="A black and gold logo&#10;&#10;Description automatically generated">
            <a:extLst>
              <a:ext uri="{FF2B5EF4-FFF2-40B4-BE49-F238E27FC236}">
                <a16:creationId xmlns:a16="http://schemas.microsoft.com/office/drawing/2014/main" id="{4F4480E9-8539-0BE9-1789-28732049842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53406"/>
          <a:stretch/>
        </p:blipFill>
        <p:spPr>
          <a:xfrm>
            <a:off x="10063519" y="6136848"/>
            <a:ext cx="1882600" cy="494909"/>
          </a:xfrm>
          <a:prstGeom prst="rect">
            <a:avLst/>
          </a:prstGeom>
        </p:spPr>
      </p:pic>
      <p:pic>
        <p:nvPicPr>
          <p:cNvPr id="9" name="Picture 8">
            <a:extLst>
              <a:ext uri="{FF2B5EF4-FFF2-40B4-BE49-F238E27FC236}">
                <a16:creationId xmlns:a16="http://schemas.microsoft.com/office/drawing/2014/main" id="{CBA08DBA-90A3-555E-A1CF-8DD29103447C}"/>
              </a:ext>
            </a:extLst>
          </p:cNvPr>
          <p:cNvPicPr>
            <a:picLocks noChangeAspect="1"/>
          </p:cNvPicPr>
          <p:nvPr/>
        </p:nvPicPr>
        <p:blipFill>
          <a:blip r:embed="rId5"/>
          <a:stretch>
            <a:fillRect/>
          </a:stretch>
        </p:blipFill>
        <p:spPr>
          <a:xfrm>
            <a:off x="6588404" y="2972311"/>
            <a:ext cx="2989230" cy="426051"/>
          </a:xfrm>
          <a:prstGeom prst="rect">
            <a:avLst/>
          </a:prstGeom>
        </p:spPr>
      </p:pic>
    </p:spTree>
    <p:extLst>
      <p:ext uri="{BB962C8B-B14F-4D97-AF65-F5344CB8AC3E}">
        <p14:creationId xmlns:p14="http://schemas.microsoft.com/office/powerpoint/2010/main" val="3893441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TotalTime>
  <Words>2128</Words>
  <Application>Microsoft Office PowerPoint</Application>
  <PresentationFormat>Widescreen</PresentationFormat>
  <Paragraphs>158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Aptos Narrow</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psi</dc:creator>
  <cp:lastModifiedBy>psi</cp:lastModifiedBy>
  <cp:revision>8</cp:revision>
  <dcterms:created xsi:type="dcterms:W3CDTF">2024-10-23T14:58:24Z</dcterms:created>
  <dcterms:modified xsi:type="dcterms:W3CDTF">2024-10-23T17:36:54Z</dcterms:modified>
</cp:coreProperties>
</file>